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4.xml" ContentType="application/vnd.openxmlformats-officedocument.theme+xml"/>
  <Override PartName="/ppt/slideLayouts/slideLayout26.xml" ContentType="application/vnd.openxmlformats-officedocument.presentationml.slideLayout+xml"/>
  <Override PartName="/ppt/theme/theme15.xml" ContentType="application/vnd.openxmlformats-officedocument.theme+xml"/>
  <Override PartName="/ppt/slideLayouts/slideLayout27.xml" ContentType="application/vnd.openxmlformats-officedocument.presentationml.slideLayout+xml"/>
  <Override PartName="/ppt/theme/theme16.xml" ContentType="application/vnd.openxmlformats-officedocument.theme+xml"/>
  <Override PartName="/ppt/slideLayouts/slideLayout28.xml" ContentType="application/vnd.openxmlformats-officedocument.presentationml.slideLayout+xml"/>
  <Override PartName="/ppt/theme/theme17.xml" ContentType="application/vnd.openxmlformats-officedocument.theme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  <p:sldMasterId id="2147483664" r:id="rId4"/>
    <p:sldMasterId id="2147483668" r:id="rId5"/>
    <p:sldMasterId id="2147483670" r:id="rId6"/>
    <p:sldMasterId id="2147483672" r:id="rId7"/>
    <p:sldMasterId id="2147483674" r:id="rId8"/>
    <p:sldMasterId id="2147483676" r:id="rId9"/>
    <p:sldMasterId id="2147483678" r:id="rId10"/>
    <p:sldMasterId id="2147483680" r:id="rId11"/>
    <p:sldMasterId id="2147483682" r:id="rId12"/>
    <p:sldMasterId id="2147483684" r:id="rId13"/>
    <p:sldMasterId id="2147483686" r:id="rId14"/>
    <p:sldMasterId id="2147483688" r:id="rId15"/>
    <p:sldMasterId id="2147483690" r:id="rId16"/>
    <p:sldMasterId id="2147483692" r:id="rId17"/>
    <p:sldMasterId id="2147483694" r:id="rId18"/>
    <p:sldMasterId id="2147483696" r:id="rId19"/>
  </p:sldMasterIdLst>
  <p:notesMasterIdLst>
    <p:notesMasterId r:id="rId93"/>
  </p:notesMasterIdLst>
  <p:handoutMasterIdLst>
    <p:handoutMasterId r:id="rId94"/>
  </p:handoutMasterIdLst>
  <p:sldIdLst>
    <p:sldId id="273" r:id="rId20"/>
    <p:sldId id="355" r:id="rId21"/>
    <p:sldId id="317" r:id="rId22"/>
    <p:sldId id="341" r:id="rId23"/>
    <p:sldId id="318" r:id="rId24"/>
    <p:sldId id="319" r:id="rId25"/>
    <p:sldId id="320" r:id="rId26"/>
    <p:sldId id="323" r:id="rId27"/>
    <p:sldId id="321" r:id="rId28"/>
    <p:sldId id="376" r:id="rId29"/>
    <p:sldId id="329" r:id="rId30"/>
    <p:sldId id="263" r:id="rId31"/>
    <p:sldId id="330" r:id="rId32"/>
    <p:sldId id="331" r:id="rId33"/>
    <p:sldId id="370" r:id="rId34"/>
    <p:sldId id="264" r:id="rId35"/>
    <p:sldId id="353" r:id="rId36"/>
    <p:sldId id="375" r:id="rId37"/>
    <p:sldId id="372" r:id="rId38"/>
    <p:sldId id="373" r:id="rId39"/>
    <p:sldId id="369" r:id="rId40"/>
    <p:sldId id="265" r:id="rId41"/>
    <p:sldId id="266" r:id="rId42"/>
    <p:sldId id="342" r:id="rId43"/>
    <p:sldId id="343" r:id="rId44"/>
    <p:sldId id="344" r:id="rId45"/>
    <p:sldId id="267" r:id="rId46"/>
    <p:sldId id="276" r:id="rId47"/>
    <p:sldId id="345" r:id="rId48"/>
    <p:sldId id="277" r:id="rId49"/>
    <p:sldId id="278" r:id="rId50"/>
    <p:sldId id="281" r:id="rId51"/>
    <p:sldId id="284" r:id="rId52"/>
    <p:sldId id="286" r:id="rId53"/>
    <p:sldId id="280" r:id="rId54"/>
    <p:sldId id="285" r:id="rId55"/>
    <p:sldId id="296" r:id="rId56"/>
    <p:sldId id="297" r:id="rId57"/>
    <p:sldId id="298" r:id="rId58"/>
    <p:sldId id="299" r:id="rId59"/>
    <p:sldId id="352" r:id="rId60"/>
    <p:sldId id="301" r:id="rId61"/>
    <p:sldId id="302" r:id="rId62"/>
    <p:sldId id="303" r:id="rId63"/>
    <p:sldId id="348" r:id="rId64"/>
    <p:sldId id="304" r:id="rId65"/>
    <p:sldId id="305" r:id="rId66"/>
    <p:sldId id="349" r:id="rId67"/>
    <p:sldId id="306" r:id="rId68"/>
    <p:sldId id="307" r:id="rId69"/>
    <p:sldId id="350" r:id="rId70"/>
    <p:sldId id="308" r:id="rId71"/>
    <p:sldId id="309" r:id="rId72"/>
    <p:sldId id="351" r:id="rId73"/>
    <p:sldId id="364" r:id="rId74"/>
    <p:sldId id="310" r:id="rId75"/>
    <p:sldId id="311" r:id="rId76"/>
    <p:sldId id="312" r:id="rId77"/>
    <p:sldId id="313" r:id="rId78"/>
    <p:sldId id="314" r:id="rId79"/>
    <p:sldId id="315" r:id="rId80"/>
    <p:sldId id="367" r:id="rId81"/>
    <p:sldId id="368" r:id="rId82"/>
    <p:sldId id="374" r:id="rId83"/>
    <p:sldId id="363" r:id="rId84"/>
    <p:sldId id="357" r:id="rId85"/>
    <p:sldId id="358" r:id="rId86"/>
    <p:sldId id="359" r:id="rId87"/>
    <p:sldId id="360" r:id="rId88"/>
    <p:sldId id="361" r:id="rId89"/>
    <p:sldId id="362" r:id="rId90"/>
    <p:sldId id="366" r:id="rId91"/>
    <p:sldId id="295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 autoAdjust="0"/>
    <p:restoredTop sz="68571"/>
  </p:normalViewPr>
  <p:slideViewPr>
    <p:cSldViewPr snapToGrid="0">
      <p:cViewPr varScale="1">
        <p:scale>
          <a:sx n="75" d="100"/>
          <a:sy n="75" d="100"/>
        </p:scale>
        <p:origin x="189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84" Type="http://schemas.openxmlformats.org/officeDocument/2006/relationships/slide" Target="slides/slide65.xml"/><Relationship Id="rId89" Type="http://schemas.openxmlformats.org/officeDocument/2006/relationships/slide" Target="slides/slide70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74" Type="http://schemas.openxmlformats.org/officeDocument/2006/relationships/slide" Target="slides/slide55.xml"/><Relationship Id="rId79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1.xml"/><Relationship Id="rId95" Type="http://schemas.openxmlformats.org/officeDocument/2006/relationships/presProps" Target="presProps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80" Type="http://schemas.openxmlformats.org/officeDocument/2006/relationships/slide" Target="slides/slide61.xml"/><Relationship Id="rId85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slide" Target="slides/slide48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slide" Target="slides/slide51.xml"/><Relationship Id="rId75" Type="http://schemas.openxmlformats.org/officeDocument/2006/relationships/slide" Target="slides/slide56.xml"/><Relationship Id="rId83" Type="http://schemas.openxmlformats.org/officeDocument/2006/relationships/slide" Target="slides/slide64.xml"/><Relationship Id="rId88" Type="http://schemas.openxmlformats.org/officeDocument/2006/relationships/slide" Target="slides/slide69.xml"/><Relationship Id="rId91" Type="http://schemas.openxmlformats.org/officeDocument/2006/relationships/slide" Target="slides/slide72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81" Type="http://schemas.openxmlformats.org/officeDocument/2006/relationships/slide" Target="slides/slide62.xml"/><Relationship Id="rId86" Type="http://schemas.openxmlformats.org/officeDocument/2006/relationships/slide" Target="slides/slide67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9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92" Type="http://schemas.openxmlformats.org/officeDocument/2006/relationships/slide" Target="slides/slide7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4" Type="http://schemas.openxmlformats.org/officeDocument/2006/relationships/slide" Target="slides/slide5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66" Type="http://schemas.openxmlformats.org/officeDocument/2006/relationships/slide" Target="slides/slide47.xml"/><Relationship Id="rId87" Type="http://schemas.openxmlformats.org/officeDocument/2006/relationships/slide" Target="slides/slide68.xml"/><Relationship Id="rId61" Type="http://schemas.openxmlformats.org/officeDocument/2006/relationships/slide" Target="slides/slide42.xml"/><Relationship Id="rId82" Type="http://schemas.openxmlformats.org/officeDocument/2006/relationships/slide" Target="slides/slide6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56" Type="http://schemas.openxmlformats.org/officeDocument/2006/relationships/slide" Target="slides/slide37.xml"/><Relationship Id="rId77" Type="http://schemas.openxmlformats.org/officeDocument/2006/relationships/slide" Target="slides/slide5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1175FA-DD37-4225-9D8D-0DE6AEB226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AU"/>
              <a:t>BIOL3110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BED48-6208-44A7-9B7C-F2AE330F3C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69552-3C67-4988-A233-BD660D36C167}" type="datetimeFigureOut">
              <a:rPr lang="en-AU" smtClean="0"/>
              <a:t>10/3/21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07C47-5C5E-405D-9786-FC732B532B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E9AD2-91EB-4606-88A5-01F5DCE1CF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1144F-CCE8-44F1-8233-DB82CC1C62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273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8T23:44:13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8T23:44:15.3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AU"/>
              <a:t>BIOL3110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B017C-7326-45D8-A232-D734F5091652}" type="datetimeFigureOut">
              <a:rPr lang="en-AU" smtClean="0"/>
              <a:t>10/3/21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021E7-D413-464B-9510-04EAF95628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0563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19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05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16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6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67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53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65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80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0825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76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29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01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09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50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01989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675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607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61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7059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43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208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52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45224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47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396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8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56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3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Always starts with methionine!</a:t>
            </a:r>
          </a:p>
        </p:txBody>
      </p:sp>
    </p:spTree>
    <p:extLst>
      <p:ext uri="{BB962C8B-B14F-4D97-AF65-F5344CB8AC3E}">
        <p14:creationId xmlns:p14="http://schemas.microsoft.com/office/powerpoint/2010/main" val="115182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7BC9-8814-40F5-9643-CFE5AAD69E18}" type="datetime1">
              <a:rPr lang="en-AU" smtClean="0"/>
              <a:t>10/3/21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50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E1B8-7055-47AC-B8B8-BBB47E388519}" type="datetime1">
              <a:rPr lang="en-AU" smtClean="0"/>
              <a:t>10/3/21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909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6FA65-12C8-4BED-967A-FA04591EBFC7}" type="datetime1">
              <a:rPr lang="en-AU" smtClean="0"/>
              <a:t>10/3/21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3936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30D2-B662-4851-A989-E24E228D3F7C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CF64-1BAD-439A-83CF-F98DE2063740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4D16-C7B0-4AB8-89B2-72E9C33A233E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41C7-9BE8-49DD-B201-0F33F8A6E058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F755-1EF3-4723-A72C-2435934026EA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24DF5-A8CD-477C-BE09-7881E077F5E0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AFC1-4A55-4D78-B260-8CD31184538C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D816-6239-4752-8E8A-0E535E1A651A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A9087-DF46-4520-B903-D3F113F8A24E}" type="datetime1">
              <a:rPr lang="en-AU" smtClean="0"/>
              <a:t>10/3/21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41890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B566-98FE-4753-9736-96FD61856C2D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5A5A4-FEBB-4F7E-AFCF-D651A69DA6C9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90C91-886C-4D2C-83EB-E30D699E76C0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014C-89D9-4498-84BD-D7F34734EFC6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A6B7-FB3E-4DFA-9F3A-7CEDB4DFE025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FE42-304D-42EF-9203-309092EFCDBC}" type="datetime1">
              <a:rPr lang="en-AU" smtClean="0"/>
              <a:t>10/3/21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78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0037-9E4D-4783-BC01-2F08013548BE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F770-74F1-4E8C-967E-44CF5EA273DA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E0B1-6B4A-4AD3-980D-11F78BDE1B30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6B802-BBC1-4941-BAFE-DC794AC34503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7B27-A974-4E89-ABC8-B4966B831E29}" type="datetime1">
              <a:rPr lang="en-AU" smtClean="0"/>
              <a:t>10/3/21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09895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7F969-57C5-491A-B09D-BB40D3AB191F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B0C8-176C-4953-A469-568C22FB3552}" type="datetime1">
              <a:rPr lang="en-AU" smtClean="0"/>
              <a:t>10/3/21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924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A766B-7E74-4DE8-AB0C-E24EA832F6FE}" type="datetime1">
              <a:rPr lang="en-AU" smtClean="0"/>
              <a:t>10/3/21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709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414-C17C-4120-8B0F-39DF3BCF9B26}" type="datetime1">
              <a:rPr lang="en-AU" smtClean="0"/>
              <a:t>10/3/21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018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FE42-304D-42EF-9203-309092EFCDBC}" type="datetime1">
              <a:rPr lang="en-AU" smtClean="0"/>
              <a:t>10/3/21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247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B2826-5FAD-4CF2-8C26-87784A81177A}" type="datetime1">
              <a:rPr lang="en-AU" smtClean="0"/>
              <a:t>10/3/21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58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65CA-98D6-4EED-961D-79CFE0A10BF3}" type="datetime1">
              <a:rPr lang="en-AU" smtClean="0"/>
              <a:t>10/3/21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755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6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7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8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9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9E6E7-7BA0-47C9-B557-397A2F5BAFCD}" type="datetime1">
              <a:rPr lang="en-AU" smtClean="0"/>
              <a:t>10/3/21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3DABD-41A0-4854-A08F-4B1EFDA379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44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19582-67EB-40A9-A610-19B912C389C7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CC318-66B3-4578-9D62-2F7B47A8E15E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0454-BE02-44EF-8402-E5937064FE71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89630-145C-41D5-8D6C-2BC922584B53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4AC62-B096-406B-8C4F-1C5E963441AA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8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3F7D0-2F51-4CD0-9335-D353E1666F86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A3D3D-E104-4CF4-8A21-9522090E91A7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EBFB-31B7-4996-99F0-9987857EC68B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332D2-EFC2-4823-A63C-77378527D30C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E895F-717E-445D-81A1-F1DB042CF112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E7A86-02A6-4C36-AF74-FFA810E0F5C5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83E1D-4A9B-48C2-9FDF-04809471AC28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1854C-05ED-496F-ACDD-2CD30D0963BA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3FCAC-E0BF-4709-A1E9-D1516C5D8739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9DA03-8BEC-4D63-9667-280A17CF03BB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94D35-41C2-426E-91D7-A4455CE01D03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CB06-224A-42C9-8EC1-FBCA0C4ACD83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FC071-0495-422E-80B4-F0E1B5008439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t>10/3/21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G7uCskUOrA&amp;t=15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ucnredlist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g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8681"/>
            <a:ext cx="7772400" cy="2160239"/>
          </a:xfrm>
        </p:spPr>
        <p:txBody>
          <a:bodyPr/>
          <a:lstStyle/>
          <a:p>
            <a:r>
              <a:rPr lang="en-AU"/>
              <a:t>BIOL 3110: Conservation and Ecological Genetics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2708920"/>
            <a:ext cx="6400800" cy="2802428"/>
          </a:xfrm>
        </p:spPr>
        <p:txBody>
          <a:bodyPr>
            <a:normAutofit/>
          </a:bodyPr>
          <a:lstStyle/>
          <a:p>
            <a:endParaRPr lang="en-AU"/>
          </a:p>
          <a:p>
            <a:r>
              <a:rPr lang="en-AU"/>
              <a:t>Tutorial 1</a:t>
            </a:r>
          </a:p>
          <a:p>
            <a:endParaRPr lang="en-AU"/>
          </a:p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57B81-36E1-401E-A3BA-832D031B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AU"/>
              <a:t>BIOL3110 Tutorial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6C353-98F1-F741-8CF4-E92F7360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407"/>
            <a:ext cx="9144000" cy="138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7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FBC7B2-E8FC-479A-9817-C439DCD6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FD311-6697-46E9-976C-F6F0A5C0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7401"/>
            <a:ext cx="4619553" cy="3369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2E46D-FEE0-4384-A232-08A37DAAE69A}"/>
              </a:ext>
            </a:extLst>
          </p:cNvPr>
          <p:cNvSpPr txBox="1"/>
          <p:nvPr/>
        </p:nvSpPr>
        <p:spPr>
          <a:xfrm>
            <a:off x="390721" y="386506"/>
            <a:ext cx="81369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AU" b="1" dirty="0"/>
              <a:t>Mendelian inheritance: </a:t>
            </a:r>
            <a:r>
              <a:rPr lang="en-AU" dirty="0"/>
              <a:t>What is the phenotypic ratio?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DA10A6C-B039-492F-82C9-4CDA9923CFEA}"/>
              </a:ext>
            </a:extLst>
          </p:cNvPr>
          <p:cNvGraphicFramePr>
            <a:graphicFrameLocks noGrp="1"/>
          </p:cNvGraphicFramePr>
          <p:nvPr/>
        </p:nvGraphicFramePr>
        <p:xfrm>
          <a:off x="4819707" y="2452188"/>
          <a:ext cx="3707918" cy="26945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53959">
                  <a:extLst>
                    <a:ext uri="{9D8B030D-6E8A-4147-A177-3AD203B41FA5}">
                      <a16:colId xmlns:a16="http://schemas.microsoft.com/office/drawing/2014/main" val="324884068"/>
                    </a:ext>
                  </a:extLst>
                </a:gridCol>
                <a:gridCol w="1853959">
                  <a:extLst>
                    <a:ext uri="{9D8B030D-6E8A-4147-A177-3AD203B41FA5}">
                      <a16:colId xmlns:a16="http://schemas.microsoft.com/office/drawing/2014/main" val="1201766877"/>
                    </a:ext>
                  </a:extLst>
                </a:gridCol>
              </a:tblGrid>
              <a:tr h="673644">
                <a:tc>
                  <a:txBody>
                    <a:bodyPr/>
                    <a:lstStyle/>
                    <a:p>
                      <a:pPr algn="ctr"/>
                      <a:r>
                        <a:rPr lang="en-AU" sz="3200" b="1" dirty="0"/>
                        <a:t>A</a:t>
                      </a:r>
                      <a:r>
                        <a:rPr lang="en-AU" sz="3200" b="1" baseline="-25000" dirty="0"/>
                        <a:t>1 </a:t>
                      </a:r>
                      <a:r>
                        <a:rPr lang="en-AU" sz="3200" b="1" baseline="0" dirty="0"/>
                        <a:t> B</a:t>
                      </a:r>
                      <a:r>
                        <a:rPr lang="en-AU" sz="3200" b="1" baseline="-25000" dirty="0"/>
                        <a:t>1</a:t>
                      </a:r>
                      <a:endParaRPr lang="en-A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b="1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2009"/>
                  </a:ext>
                </a:extLst>
              </a:tr>
              <a:tr h="67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3200" b="1" dirty="0"/>
                        <a:t>A</a:t>
                      </a:r>
                      <a:r>
                        <a:rPr lang="en-AU" sz="3200" b="1" baseline="-25000" dirty="0"/>
                        <a:t>1 </a:t>
                      </a:r>
                      <a:r>
                        <a:rPr lang="en-AU" sz="3200" b="1" baseline="0" dirty="0"/>
                        <a:t> B</a:t>
                      </a:r>
                      <a:r>
                        <a:rPr lang="en-AU" sz="3200" b="1" baseline="-25000" dirty="0"/>
                        <a:t>2</a:t>
                      </a:r>
                      <a:endParaRPr lang="en-A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61628"/>
                  </a:ext>
                </a:extLst>
              </a:tr>
              <a:tr h="67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3200" b="1" dirty="0"/>
                        <a:t>A</a:t>
                      </a:r>
                      <a:r>
                        <a:rPr lang="en-AU" sz="3200" b="1" baseline="-25000" dirty="0"/>
                        <a:t>2 </a:t>
                      </a:r>
                      <a:r>
                        <a:rPr lang="en-AU" sz="3200" b="1" baseline="0" dirty="0"/>
                        <a:t> B</a:t>
                      </a:r>
                      <a:r>
                        <a:rPr lang="en-AU" sz="3200" b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983606"/>
                  </a:ext>
                </a:extLst>
              </a:tr>
              <a:tr h="67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3200" b="1" dirty="0"/>
                        <a:t>A</a:t>
                      </a:r>
                      <a:r>
                        <a:rPr lang="en-AU" sz="3200" b="1" baseline="-25000" dirty="0"/>
                        <a:t>2 </a:t>
                      </a:r>
                      <a:r>
                        <a:rPr lang="en-AU" sz="3200" b="1" baseline="0" dirty="0"/>
                        <a:t> B</a:t>
                      </a:r>
                      <a:r>
                        <a:rPr lang="en-AU" sz="3200" b="1" baseline="-25000" dirty="0"/>
                        <a:t>2</a:t>
                      </a:r>
                      <a:endParaRPr lang="en-A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3440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DAC4B4F-6D03-45AD-89C5-8BCC4C2E6BAA}"/>
              </a:ext>
            </a:extLst>
          </p:cNvPr>
          <p:cNvSpPr txBox="1"/>
          <p:nvPr/>
        </p:nvSpPr>
        <p:spPr>
          <a:xfrm>
            <a:off x="4819707" y="1997420"/>
            <a:ext cx="370791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Phenotypic Frequency</a:t>
            </a:r>
          </a:p>
        </p:txBody>
      </p:sp>
    </p:spTree>
    <p:extLst>
      <p:ext uri="{BB962C8B-B14F-4D97-AF65-F5344CB8AC3E}">
        <p14:creationId xmlns:p14="http://schemas.microsoft.com/office/powerpoint/2010/main" val="157401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8814" y="404664"/>
            <a:ext cx="756084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AU" b="1" dirty="0"/>
              <a:t>Statistics. </a:t>
            </a:r>
            <a:r>
              <a:rPr lang="en-AU" dirty="0"/>
              <a:t>The four phenotypes in an F2 were found in the numbers 100:20:35:5. Use a chi-squared test to determine whether these differ from the 9:3:3:1 expectation. </a:t>
            </a:r>
          </a:p>
          <a:p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524442"/>
              </p:ext>
            </p:extLst>
          </p:nvPr>
        </p:nvGraphicFramePr>
        <p:xfrm>
          <a:off x="683569" y="1916832"/>
          <a:ext cx="7506084" cy="3600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5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8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 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Observed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counts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Expected ratio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P1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100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9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P2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20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P3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35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P4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5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8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Sum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160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2F904-27A0-4BC1-ADC5-D832F177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80779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Chi squared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What does it measure?</a:t>
            </a:r>
          </a:p>
          <a:p>
            <a:pPr marL="0" indent="0">
              <a:buNone/>
            </a:pPr>
            <a:r>
              <a:rPr lang="en-AU" dirty="0"/>
              <a:t>Measures how different a set of data is to what is expected.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>
                <a:solidFill>
                  <a:srgbClr val="FF0000"/>
                </a:solidFill>
              </a:rPr>
              <a:t>X</a:t>
            </a:r>
            <a:r>
              <a:rPr lang="en-AU" b="1" baseline="30000" dirty="0">
                <a:solidFill>
                  <a:srgbClr val="FF0000"/>
                </a:solidFill>
              </a:rPr>
              <a:t>2</a:t>
            </a:r>
            <a:r>
              <a:rPr lang="en-AU" b="1" dirty="0">
                <a:solidFill>
                  <a:srgbClr val="FF0000"/>
                </a:solidFill>
              </a:rPr>
              <a:t> = ∑(</a:t>
            </a:r>
            <a:r>
              <a:rPr lang="en-AU" b="1" dirty="0" err="1">
                <a:solidFill>
                  <a:srgbClr val="FF0000"/>
                </a:solidFill>
              </a:rPr>
              <a:t>Obs-Exp</a:t>
            </a:r>
            <a:r>
              <a:rPr lang="en-AU" b="1" dirty="0">
                <a:solidFill>
                  <a:srgbClr val="FF0000"/>
                </a:solidFill>
              </a:rPr>
              <a:t>)</a:t>
            </a:r>
            <a:r>
              <a:rPr lang="en-AU" b="1" baseline="30000" dirty="0">
                <a:solidFill>
                  <a:srgbClr val="FF0000"/>
                </a:solidFill>
              </a:rPr>
              <a:t>2</a:t>
            </a:r>
            <a:r>
              <a:rPr lang="en-AU" b="1" dirty="0">
                <a:solidFill>
                  <a:srgbClr val="FF0000"/>
                </a:solidFill>
              </a:rPr>
              <a:t> / </a:t>
            </a:r>
            <a:r>
              <a:rPr lang="en-AU" b="1" dirty="0" err="1">
                <a:solidFill>
                  <a:srgbClr val="FF0000"/>
                </a:solidFill>
              </a:rPr>
              <a:t>Exp</a:t>
            </a:r>
            <a:endParaRPr lang="en-AU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Observed: the data</a:t>
            </a:r>
          </a:p>
          <a:p>
            <a:pPr marL="0" indent="0">
              <a:buNone/>
            </a:pPr>
            <a:r>
              <a:rPr lang="en-AU" dirty="0"/>
              <a:t>Expected: Genetic expectations from Mendel’s laws (or any other theoretical model)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DA5C2-B306-407B-AFAA-E6193A28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34077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8814" y="404664"/>
            <a:ext cx="756084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AU" b="1" dirty="0"/>
              <a:t>Statistics. </a:t>
            </a:r>
            <a:r>
              <a:rPr lang="en-AU" dirty="0"/>
              <a:t>The four phenotypes in an F2 were found in the numbers 100:20:35:5. Use a chi-squared test to determine whether these differ from the 9:3:3:1 expectation. </a:t>
            </a:r>
          </a:p>
          <a:p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530422"/>
              </p:ext>
            </p:extLst>
          </p:nvPr>
        </p:nvGraphicFramePr>
        <p:xfrm>
          <a:off x="683569" y="1916832"/>
          <a:ext cx="7506084" cy="3600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5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8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 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Observed</a:t>
                      </a:r>
                      <a:r>
                        <a:rPr lang="en-AU" sz="2000" baseline="0" dirty="0">
                          <a:effectLst/>
                        </a:rPr>
                        <a:t> counts</a:t>
                      </a:r>
                      <a:endParaRPr lang="en-AU" sz="2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Expected ratio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Expected counts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(</a:t>
                      </a:r>
                      <a:r>
                        <a:rPr lang="en-AU" sz="2000" dirty="0" err="1">
                          <a:effectLst/>
                        </a:rPr>
                        <a:t>obs-exp</a:t>
                      </a:r>
                      <a:r>
                        <a:rPr lang="en-AU" sz="2000" dirty="0">
                          <a:effectLst/>
                        </a:rPr>
                        <a:t>)</a:t>
                      </a:r>
                      <a:r>
                        <a:rPr lang="en-AU" sz="2000" baseline="30000" dirty="0">
                          <a:effectLst/>
                        </a:rPr>
                        <a:t>2</a:t>
                      </a:r>
                      <a:r>
                        <a:rPr lang="en-AU" sz="2000" dirty="0">
                          <a:effectLst/>
                        </a:rPr>
                        <a:t>/</a:t>
                      </a:r>
                      <a:r>
                        <a:rPr lang="en-AU" sz="2000" dirty="0" err="1">
                          <a:effectLst/>
                        </a:rPr>
                        <a:t>exp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P1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100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9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90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P2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20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P3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35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3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P4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5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8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Sum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160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160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95D245-CD1C-514E-957D-68748B6B6390}"/>
              </a:ext>
            </a:extLst>
          </p:cNvPr>
          <p:cNvSpPr txBox="1"/>
          <p:nvPr/>
        </p:nvSpPr>
        <p:spPr>
          <a:xfrm>
            <a:off x="3449781" y="5517231"/>
            <a:ext cx="2559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we’d expect if we had 16 </a:t>
            </a:r>
            <a:r>
              <a:rPr lang="en-US" dirty="0" err="1"/>
              <a:t>indvs</a:t>
            </a:r>
            <a:r>
              <a:rPr lang="en-US" dirty="0"/>
              <a:t>. but we don’t (we have 160), so have to x it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11A161-643B-664E-AFAC-13B90ED25D94}"/>
              </a:ext>
            </a:extLst>
          </p:cNvPr>
          <p:cNvCxnSpPr/>
          <p:nvPr/>
        </p:nvCxnSpPr>
        <p:spPr>
          <a:xfrm flipH="1" flipV="1">
            <a:off x="4381995" y="4678878"/>
            <a:ext cx="344384" cy="8383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37F3BC-FB86-4DB6-BC8B-CE6D764C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2435"/>
            <a:ext cx="2895600" cy="365125"/>
          </a:xfrm>
        </p:spPr>
        <p:txBody>
          <a:bodyPr/>
          <a:lstStyle/>
          <a:p>
            <a:r>
              <a:rPr lang="en-AU" dirty="0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56192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8814" y="404664"/>
            <a:ext cx="756084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AU" b="1"/>
              <a:t>Statistics</a:t>
            </a:r>
            <a:r>
              <a:rPr lang="en-AU" b="1" dirty="0"/>
              <a:t>. </a:t>
            </a:r>
            <a:r>
              <a:rPr lang="en-AU" dirty="0"/>
              <a:t>The four phenotypes in an F2 were found in the numbers 100:20:35:5. Use a chi-squared test to determine whether these differ from the 9:3:3:1 expectation. </a:t>
            </a:r>
          </a:p>
          <a:p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484937"/>
              </p:ext>
            </p:extLst>
          </p:nvPr>
        </p:nvGraphicFramePr>
        <p:xfrm>
          <a:off x="683569" y="1916832"/>
          <a:ext cx="7506084" cy="3600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5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8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 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Observed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counts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Expected ratio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Expected counts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(</a:t>
                      </a:r>
                      <a:r>
                        <a:rPr lang="en-AU" sz="2000" dirty="0" err="1">
                          <a:effectLst/>
                        </a:rPr>
                        <a:t>obs-exp</a:t>
                      </a:r>
                      <a:r>
                        <a:rPr lang="en-AU" sz="2000" dirty="0">
                          <a:effectLst/>
                        </a:rPr>
                        <a:t>)</a:t>
                      </a:r>
                      <a:r>
                        <a:rPr lang="en-AU" sz="2000" baseline="30000" dirty="0">
                          <a:effectLst/>
                        </a:rPr>
                        <a:t>2</a:t>
                      </a:r>
                      <a:r>
                        <a:rPr lang="en-AU" sz="2000" dirty="0">
                          <a:effectLst/>
                        </a:rPr>
                        <a:t>/</a:t>
                      </a:r>
                      <a:r>
                        <a:rPr lang="en-AU" sz="2000" dirty="0" err="1">
                          <a:effectLst/>
                        </a:rPr>
                        <a:t>exp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P1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100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9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90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1.111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P2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20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3.333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P3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35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0.833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P4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5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2.500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8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Sum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160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160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7.778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449C-9DED-4F61-BD13-446724F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33170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40BA0-C631-8746-8AD3-B60C1498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AU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AU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Test: </a:t>
            </a:r>
            <a:r>
              <a:rPr lang="en-US" dirty="0"/>
              <a:t>Degrees of Freedom (df)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DB48F8-936B-D643-ADEE-A3FB68EADA5D}"/>
              </a:ext>
            </a:extLst>
          </p:cNvPr>
          <p:cNvSpPr/>
          <p:nvPr/>
        </p:nvSpPr>
        <p:spPr>
          <a:xfrm>
            <a:off x="961208" y="1896137"/>
            <a:ext cx="758734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212529"/>
                </a:solidFill>
                <a:latin typeface="-apple-system"/>
              </a:rPr>
              <a:t>Ordinary chi-square tests:</a:t>
            </a:r>
          </a:p>
          <a:p>
            <a:endParaRPr lang="en-AU" sz="2800" dirty="0">
              <a:solidFill>
                <a:srgbClr val="212529"/>
              </a:solidFill>
              <a:latin typeface="-apple-system"/>
            </a:endParaRPr>
          </a:p>
          <a:p>
            <a:endParaRPr lang="en-AU" sz="2800" dirty="0">
              <a:solidFill>
                <a:srgbClr val="212529"/>
              </a:solidFill>
              <a:latin typeface="-apple-system"/>
            </a:endParaRPr>
          </a:p>
          <a:p>
            <a:r>
              <a:rPr lang="en-AU" sz="2800" i="1" dirty="0">
                <a:solidFill>
                  <a:srgbClr val="212529"/>
                </a:solidFill>
                <a:latin typeface="-apple-system"/>
              </a:rPr>
              <a:t>           Df = Number of categories tested - 1</a:t>
            </a:r>
            <a:endParaRPr lang="en-AU" sz="2800" dirty="0">
              <a:solidFill>
                <a:srgbClr val="212529"/>
              </a:solidFill>
              <a:latin typeface="-apple-system"/>
            </a:endParaRPr>
          </a:p>
          <a:p>
            <a:r>
              <a:rPr lang="en-AU" sz="2800" dirty="0">
                <a:solidFill>
                  <a:srgbClr val="212529"/>
                </a:solidFill>
                <a:latin typeface="-apple-system"/>
              </a:rPr>
              <a:t> </a:t>
            </a:r>
          </a:p>
          <a:p>
            <a:br>
              <a:rPr lang="en-AU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34E3F-02D4-4E59-84A9-552B88A1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51A91-C0CA-447D-8A39-1905F3C68EE6}"/>
              </a:ext>
            </a:extLst>
          </p:cNvPr>
          <p:cNvSpPr txBox="1"/>
          <p:nvPr/>
        </p:nvSpPr>
        <p:spPr>
          <a:xfrm>
            <a:off x="2640874" y="4673979"/>
            <a:ext cx="361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instance as there are 4 phenotypes our df =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E5CAD9-E584-4E04-AC32-FF7FB0E8E10B}"/>
              </a:ext>
            </a:extLst>
          </p:cNvPr>
          <p:cNvSpPr/>
          <p:nvPr/>
        </p:nvSpPr>
        <p:spPr>
          <a:xfrm>
            <a:off x="1737360" y="3036291"/>
            <a:ext cx="566928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114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Chi squared 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4"/>
          <a:stretch/>
        </p:blipFill>
        <p:spPr>
          <a:xfrm>
            <a:off x="107504" y="1916832"/>
            <a:ext cx="8940683" cy="3528392"/>
          </a:xfrm>
        </p:spPr>
      </p:pic>
      <p:pic>
        <p:nvPicPr>
          <p:cNvPr id="5122" name="Picture 2" descr="http://www.microbiologybytes.com/maths/graphics/chi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74" y="0"/>
            <a:ext cx="3456383" cy="19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411748"/>
            <a:ext cx="648072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79" y="5553075"/>
            <a:ext cx="66675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979DBA-8894-AD45-986C-397344A61DE6}"/>
              </a:ext>
            </a:extLst>
          </p:cNvPr>
          <p:cNvSpPr txBox="1"/>
          <p:nvPr/>
        </p:nvSpPr>
        <p:spPr>
          <a:xfrm>
            <a:off x="257024" y="1258519"/>
            <a:ext cx="1751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No. of categories -1</a:t>
            </a:r>
          </a:p>
          <a:p>
            <a:r>
              <a:rPr lang="en-US" dirty="0"/>
              <a:t>(4 phenotypes)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A0B352-C104-044C-98D7-A4841C7CFDCE}"/>
              </a:ext>
            </a:extLst>
          </p:cNvPr>
          <p:cNvCxnSpPr/>
          <p:nvPr/>
        </p:nvCxnSpPr>
        <p:spPr>
          <a:xfrm flipH="1">
            <a:off x="866899" y="2196935"/>
            <a:ext cx="237506" cy="1358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D4FBC-06D0-41F9-B50A-B5455292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4639"/>
            <a:ext cx="2895600" cy="365125"/>
          </a:xfrm>
        </p:spPr>
        <p:txBody>
          <a:bodyPr/>
          <a:lstStyle/>
          <a:p>
            <a:r>
              <a:rPr lang="en-AU" dirty="0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432776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Chi squared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rgbClr val="000000"/>
                </a:solidFill>
                <a:latin typeface="Georgia" pitchFamily="18" charset="0"/>
                <a:cs typeface="Times New Roman" pitchFamily="18" charset="0"/>
              </a:rPr>
              <a:t>When </a:t>
            </a:r>
            <a:r>
              <a:rPr lang="el-G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AU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A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A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higher</a:t>
            </a:r>
            <a:r>
              <a:rPr lang="en-A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than crit. value, then </a:t>
            </a:r>
            <a:r>
              <a:rPr lang="en-AU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 is less than 0.05</a:t>
            </a:r>
            <a:r>
              <a:rPr lang="en-A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dirty="0">
                <a:solidFill>
                  <a:srgbClr val="000000"/>
                </a:solidFill>
                <a:latin typeface="Georgia" pitchFamily="18" charset="0"/>
                <a:cs typeface="Times New Roman" pitchFamily="18" charset="0"/>
              </a:rPr>
              <a:t>= significant difference</a:t>
            </a:r>
          </a:p>
          <a:p>
            <a:endParaRPr lang="en-AU" dirty="0">
              <a:solidFill>
                <a:srgbClr val="000000"/>
              </a:solidFill>
              <a:latin typeface="Georgia" pitchFamily="18" charset="0"/>
              <a:cs typeface="Times New Roman" pitchFamily="18" charset="0"/>
            </a:endParaRPr>
          </a:p>
          <a:p>
            <a:endParaRPr lang="en-AU" dirty="0">
              <a:solidFill>
                <a:srgbClr val="000000"/>
              </a:solidFill>
              <a:latin typeface="Georgia" pitchFamily="18" charset="0"/>
              <a:cs typeface="Times New Roman" pitchFamily="18" charset="0"/>
            </a:endParaRPr>
          </a:p>
          <a:p>
            <a:r>
              <a:rPr lang="en-AU" dirty="0">
                <a:solidFill>
                  <a:srgbClr val="000000"/>
                </a:solidFill>
                <a:latin typeface="Georgia" pitchFamily="18" charset="0"/>
                <a:cs typeface="Times New Roman" pitchFamily="18" charset="0"/>
              </a:rPr>
              <a:t>When </a:t>
            </a:r>
            <a:r>
              <a:rPr lang="el-G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AU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A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A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lower</a:t>
            </a:r>
            <a:r>
              <a:rPr lang="en-A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than crit. value, then </a:t>
            </a:r>
            <a:r>
              <a:rPr lang="en-AU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 is greater than 0.05</a:t>
            </a:r>
            <a:r>
              <a:rPr lang="en-A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NO significant difference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7854C-2495-4012-8857-93866C20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761653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8814" y="404664"/>
            <a:ext cx="756084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AU" sz="2000" b="1" dirty="0"/>
              <a:t>Transcription and translation:</a:t>
            </a:r>
            <a:endParaRPr lang="en-AU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9531" y="3030132"/>
          <a:ext cx="8424937" cy="3113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6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88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88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26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Codons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Notes</a:t>
                      </a:r>
                      <a:endParaRPr lang="en-A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4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Complimentary DNA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ATG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AAA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CCC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TAA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Inverse of coding strand</a:t>
                      </a:r>
                      <a:endParaRPr lang="en-AU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0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Coding DNA strand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TAC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TTT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GGG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ATT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 </a:t>
                      </a:r>
                      <a:endParaRPr lang="en-AU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3200" dirty="0">
                          <a:solidFill>
                            <a:schemeClr val="accent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Transcription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mRNA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AUG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AAA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CCC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UAA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Identical to non-coding strand except that U (Uracil) replaces T (Thymine)</a:t>
                      </a:r>
                      <a:endParaRPr lang="en-AU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0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tRNA anticodon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UAC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UUU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GGG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AUU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Inverse of mRNA. Binds to protein at one end and locks with mRNA at other</a:t>
                      </a:r>
                      <a:endParaRPr lang="en-AU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3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Translation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6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Amino acids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Met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Lys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Pro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-</a:t>
                      </a:r>
                      <a:endParaRPr lang="en-A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Read from the mRNA.*Note UAA is read as a ‘stop’ codon </a:t>
                      </a:r>
                      <a:endParaRPr lang="en-AU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3008B-3DA4-4789-B421-03ADECAD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23702-2F18-491D-A109-E8F34147A986}"/>
              </a:ext>
            </a:extLst>
          </p:cNvPr>
          <p:cNvSpPr txBox="1"/>
          <p:nvPr/>
        </p:nvSpPr>
        <p:spPr>
          <a:xfrm>
            <a:off x="674534" y="1408864"/>
            <a:ext cx="601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Summary of DNA to protein process:</a:t>
            </a:r>
          </a:p>
          <a:p>
            <a:pPr algn="ctr"/>
            <a:r>
              <a:rPr lang="en-AU" dirty="0">
                <a:hlinkClick r:id="rId3"/>
              </a:rPr>
              <a:t>https://www.youtube.com/watch?v=gG7uCskUOrA&amp;t=15s</a:t>
            </a:r>
            <a:r>
              <a:rPr lang="en-AU" dirty="0"/>
              <a:t> </a:t>
            </a:r>
          </a:p>
        </p:txBody>
      </p:sp>
      <p:pic>
        <p:nvPicPr>
          <p:cNvPr id="2050" name="Picture 2" descr="If you get this, then you are a biology nerd. | Biology ...">
            <a:extLst>
              <a:ext uri="{FF2B5EF4-FFF2-40B4-BE49-F238E27FC236}">
                <a16:creationId xmlns:a16="http://schemas.microsoft.com/office/drawing/2014/main" id="{F1E8E52B-0BE7-4E1E-B5CA-83711281F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228" y="992203"/>
            <a:ext cx="1825240" cy="18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22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Codon 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3" y="1270536"/>
            <a:ext cx="8616874" cy="504478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432AF-7DDD-49C5-B11E-3D8462BF9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7564"/>
            <a:ext cx="2895600" cy="365125"/>
          </a:xfrm>
        </p:spPr>
        <p:txBody>
          <a:bodyPr/>
          <a:lstStyle/>
          <a:p>
            <a:r>
              <a:rPr lang="en-AU" dirty="0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273117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893"/>
            <a:ext cx="8229600" cy="903880"/>
          </a:xfrm>
        </p:spPr>
        <p:txBody>
          <a:bodyPr/>
          <a:lstStyle/>
          <a:p>
            <a:r>
              <a:rPr lang="en-US" dirty="0"/>
              <a:t>Tutorial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029" y="1281495"/>
            <a:ext cx="4263426" cy="4947645"/>
          </a:xfrm>
        </p:spPr>
        <p:txBody>
          <a:bodyPr>
            <a:normAutofit/>
          </a:bodyPr>
          <a:lstStyle/>
          <a:p>
            <a:r>
              <a:rPr lang="en-US" sz="2400" b="1" dirty="0"/>
              <a:t>Wk3</a:t>
            </a:r>
            <a:r>
              <a:rPr lang="en-US" sz="2400" dirty="0"/>
              <a:t> – Prob. Set 1</a:t>
            </a:r>
          </a:p>
          <a:p>
            <a:endParaRPr lang="en-US" sz="2400" dirty="0"/>
          </a:p>
          <a:p>
            <a:r>
              <a:rPr lang="en-US" sz="2400" b="1" dirty="0"/>
              <a:t>Wk4</a:t>
            </a:r>
            <a:r>
              <a:rPr lang="en-US" sz="2400" dirty="0"/>
              <a:t> – Prob. Set 2</a:t>
            </a:r>
          </a:p>
          <a:p>
            <a:endParaRPr lang="en-US" sz="2400" dirty="0"/>
          </a:p>
          <a:p>
            <a:r>
              <a:rPr lang="en-US" sz="2400" b="1" dirty="0"/>
              <a:t>Wk5</a:t>
            </a:r>
            <a:r>
              <a:rPr lang="en-US" sz="2400" dirty="0"/>
              <a:t> – Prob. Set 3</a:t>
            </a:r>
          </a:p>
          <a:p>
            <a:endParaRPr lang="en-US" sz="2400" dirty="0"/>
          </a:p>
          <a:p>
            <a:r>
              <a:rPr lang="en-US" sz="2400" b="1" dirty="0"/>
              <a:t>Wk6</a:t>
            </a:r>
            <a:r>
              <a:rPr lang="en-US" sz="2400" dirty="0"/>
              <a:t> – </a:t>
            </a:r>
            <a:r>
              <a:rPr lang="en-US" sz="2400" b="1" dirty="0">
                <a:solidFill>
                  <a:srgbClr val="FF0000"/>
                </a:solidFill>
              </a:rPr>
              <a:t>Prob. Test 1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BREAK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b="1" dirty="0"/>
              <a:t>Wk7</a:t>
            </a:r>
            <a:r>
              <a:rPr lang="en-US" sz="2400" dirty="0"/>
              <a:t> –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Computer </a:t>
            </a:r>
            <a:r>
              <a:rPr lang="en-US" sz="2400" b="1" dirty="0" err="1">
                <a:solidFill>
                  <a:srgbClr val="0070C0"/>
                </a:solidFill>
              </a:rPr>
              <a:t>Prac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48432" y="891987"/>
            <a:ext cx="4562465" cy="5337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b="1" dirty="0"/>
              <a:t>Wk8</a:t>
            </a:r>
            <a:r>
              <a:rPr lang="en-US" sz="2400" dirty="0"/>
              <a:t> – Q &amp; A about Assessments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Wk9</a:t>
            </a:r>
            <a:r>
              <a:rPr lang="en-US" sz="2400" dirty="0">
                <a:solidFill>
                  <a:srgbClr val="000000"/>
                </a:solidFill>
              </a:rPr>
              <a:t> – Seminar (Part 1) </a:t>
            </a:r>
            <a:br>
              <a:rPr lang="en-US" sz="2400" b="1" dirty="0">
                <a:solidFill>
                  <a:srgbClr val="000000"/>
                </a:solidFill>
              </a:rPr>
            </a:br>
            <a:endParaRPr lang="en-US" sz="2400" b="1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Wk10</a:t>
            </a:r>
            <a:r>
              <a:rPr lang="en-US" sz="2400" dirty="0">
                <a:solidFill>
                  <a:srgbClr val="000000"/>
                </a:solidFill>
              </a:rPr>
              <a:t> – Seminar (Part 2)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Wk11</a:t>
            </a:r>
            <a:r>
              <a:rPr lang="en-US" sz="2400" dirty="0">
                <a:solidFill>
                  <a:srgbClr val="000000"/>
                </a:solidFill>
              </a:rPr>
              <a:t> – Prob. Set 4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Wk12</a:t>
            </a:r>
            <a:r>
              <a:rPr lang="en-US" sz="2400" dirty="0">
                <a:solidFill>
                  <a:srgbClr val="000000"/>
                </a:solidFill>
              </a:rPr>
              <a:t> – Prob. Set 5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Wk13</a:t>
            </a:r>
            <a:r>
              <a:rPr lang="en-US" sz="2400" dirty="0">
                <a:solidFill>
                  <a:srgbClr val="000000"/>
                </a:solidFill>
              </a:rPr>
              <a:t> – </a:t>
            </a:r>
            <a:r>
              <a:rPr lang="en-US" sz="2400" b="1" dirty="0">
                <a:solidFill>
                  <a:srgbClr val="FF0000"/>
                </a:solidFill>
              </a:rPr>
              <a:t>Prob. Test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03388-62B8-4332-9F74-16727AAA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2650806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604" y="363968"/>
            <a:ext cx="821223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/>
              <a:t>IUCN Red list search:</a:t>
            </a:r>
            <a:r>
              <a:rPr lang="en-AU" sz="2000" dirty="0"/>
              <a:t> </a:t>
            </a:r>
            <a:r>
              <a:rPr lang="en-AU" dirty="0"/>
              <a:t>Navigate to the IUCN red list website (</a:t>
            </a:r>
            <a:r>
              <a:rPr lang="en-AU" u="sng" dirty="0">
                <a:hlinkClick r:id="rId3"/>
              </a:rPr>
              <a:t>http://www.iucnredlist.org/</a:t>
            </a:r>
            <a:r>
              <a:rPr lang="en-AU" dirty="0"/>
              <a:t>). Use the “other search options” tab</a:t>
            </a:r>
          </a:p>
          <a:p>
            <a:r>
              <a:rPr lang="en-AU" dirty="0"/>
              <a:t> (next to the search field) to run a search for information on the</a:t>
            </a:r>
          </a:p>
          <a:p>
            <a:r>
              <a:rPr lang="en-AU" dirty="0"/>
              <a:t> following:</a:t>
            </a:r>
          </a:p>
          <a:p>
            <a:r>
              <a:rPr lang="en-AU" dirty="0"/>
              <a:t> </a:t>
            </a:r>
          </a:p>
          <a:p>
            <a:endParaRPr lang="en-AU" dirty="0"/>
          </a:p>
          <a:p>
            <a:r>
              <a:rPr lang="en-AU" b="1" dirty="0"/>
              <a:t>Taxonomy:</a:t>
            </a:r>
            <a:r>
              <a:rPr lang="en-AU" dirty="0"/>
              <a:t> Mammals (native) </a:t>
            </a:r>
          </a:p>
          <a:p>
            <a:r>
              <a:rPr lang="en-AU" b="1" dirty="0"/>
              <a:t>Location:</a:t>
            </a:r>
            <a:r>
              <a:rPr lang="en-AU" dirty="0"/>
              <a:t> Queensland, Australia</a:t>
            </a:r>
          </a:p>
          <a:p>
            <a:r>
              <a:rPr lang="en-AU" b="1" dirty="0"/>
              <a:t>Habitat:</a:t>
            </a:r>
            <a:r>
              <a:rPr lang="en-AU" dirty="0"/>
              <a:t> Forest - Subtropical/Tropical Moist Lowland</a:t>
            </a:r>
          </a:p>
          <a:p>
            <a:r>
              <a:rPr lang="en-AU" dirty="0"/>
              <a:t> </a:t>
            </a:r>
          </a:p>
          <a:p>
            <a:r>
              <a:rPr lang="en-AU" b="1" dirty="0"/>
              <a:t>Taxonomy:</a:t>
            </a:r>
            <a:r>
              <a:rPr lang="en-AU" dirty="0"/>
              <a:t> Native members of the butterfly (Lepidopteran) family </a:t>
            </a:r>
            <a:r>
              <a:rPr lang="en-AU" dirty="0" err="1"/>
              <a:t>Lycaenidae</a:t>
            </a:r>
            <a:endParaRPr lang="en-AU" dirty="0"/>
          </a:p>
          <a:p>
            <a:r>
              <a:rPr lang="en-AU" b="1" dirty="0"/>
              <a:t>Location:</a:t>
            </a:r>
            <a:r>
              <a:rPr lang="en-AU" dirty="0"/>
              <a:t> Australia</a:t>
            </a:r>
          </a:p>
          <a:p>
            <a:r>
              <a:rPr lang="en-AU" dirty="0"/>
              <a:t> </a:t>
            </a:r>
          </a:p>
          <a:p>
            <a:r>
              <a:rPr lang="en-AU" b="1" dirty="0"/>
              <a:t>Assessment:</a:t>
            </a:r>
            <a:r>
              <a:rPr lang="en-AU" dirty="0"/>
              <a:t> Categories EX (extinct) and EW (extinct in the wild)</a:t>
            </a:r>
          </a:p>
          <a:p>
            <a:r>
              <a:rPr lang="en-AU" b="1" dirty="0"/>
              <a:t>Location:</a:t>
            </a:r>
            <a:r>
              <a:rPr lang="en-AU" dirty="0"/>
              <a:t> Australia</a:t>
            </a:r>
          </a:p>
          <a:p>
            <a:r>
              <a:rPr lang="en-AU" dirty="0"/>
              <a:t> </a:t>
            </a:r>
          </a:p>
          <a:p>
            <a:endParaRPr lang="en-AU" dirty="0"/>
          </a:p>
          <a:p>
            <a:r>
              <a:rPr lang="en-AU" b="1" dirty="0"/>
              <a:t>(a)</a:t>
            </a:r>
            <a:r>
              <a:rPr lang="en-AU" dirty="0"/>
              <a:t> How many species does your search reveal in each case?</a:t>
            </a:r>
          </a:p>
          <a:p>
            <a:r>
              <a:rPr lang="en-AU" dirty="0"/>
              <a:t>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92695-E87F-4A69-9FCA-FC9A71B5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/>
          <a:p>
            <a:r>
              <a:rPr lang="en-AU" dirty="0"/>
              <a:t>BIOL3110 Tutorial 1</a:t>
            </a:r>
          </a:p>
        </p:txBody>
      </p:sp>
      <p:pic>
        <p:nvPicPr>
          <p:cNvPr id="1026" name="Picture 2" descr="IUCN Red List - Wikipedia">
            <a:extLst>
              <a:ext uri="{FF2B5EF4-FFF2-40B4-BE49-F238E27FC236}">
                <a16:creationId xmlns:a16="http://schemas.microsoft.com/office/drawing/2014/main" id="{FA494E27-EB93-40B5-A139-434794A82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49" y="101277"/>
            <a:ext cx="1635306" cy="15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96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131204-7600-4BCE-AD6F-DC0D87E0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05D85-E48B-4729-A802-3D1390E95BAC}"/>
              </a:ext>
            </a:extLst>
          </p:cNvPr>
          <p:cNvSpPr txBox="1"/>
          <p:nvPr/>
        </p:nvSpPr>
        <p:spPr>
          <a:xfrm>
            <a:off x="660400" y="4084915"/>
            <a:ext cx="80162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(b) Pull up the fact sheet for the </a:t>
            </a:r>
            <a:r>
              <a:rPr lang="en-AU" b="1" i="1"/>
              <a:t>Thylacine</a:t>
            </a:r>
            <a:r>
              <a:rPr lang="en-AU" b="1"/>
              <a:t> (Tasmanian Tiger)</a:t>
            </a:r>
            <a:r>
              <a:rPr lang="en-AU"/>
              <a:t> and find the justification for its listing. When was the last confirmed record of this species:</a:t>
            </a:r>
          </a:p>
          <a:p>
            <a:r>
              <a:rPr lang="en-AU" b="1"/>
              <a:t>(b.1)</a:t>
            </a:r>
            <a:r>
              <a:rPr lang="en-AU"/>
              <a:t> In the wild?</a:t>
            </a:r>
          </a:p>
          <a:p>
            <a:r>
              <a:rPr lang="en-AU" b="1"/>
              <a:t>(b.2)</a:t>
            </a:r>
            <a:r>
              <a:rPr lang="en-AU"/>
              <a:t> In captivity?</a:t>
            </a:r>
          </a:p>
          <a:p>
            <a:r>
              <a:rPr lang="en-AU"/>
              <a:t> </a:t>
            </a:r>
          </a:p>
          <a:p>
            <a:r>
              <a:rPr lang="en-AU" b="1"/>
              <a:t>(c)</a:t>
            </a:r>
            <a:r>
              <a:rPr lang="en-AU"/>
              <a:t> Do you think this species’ IUCN listing is justified? What are your personal thoughts?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4A980-7C91-41BB-BE9A-675BED7BC728}"/>
              </a:ext>
            </a:extLst>
          </p:cNvPr>
          <p:cNvSpPr txBox="1"/>
          <p:nvPr/>
        </p:nvSpPr>
        <p:spPr>
          <a:xfrm>
            <a:off x="660400" y="136524"/>
            <a:ext cx="826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1.5 IUCN Red list search.</a:t>
            </a:r>
            <a:r>
              <a:rPr lang="en-AU"/>
              <a:t> Continued…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6D83D2-890B-4523-8EB2-83F0FF34E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741760"/>
            <a:ext cx="3838575" cy="3181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2EA8CB-7217-4D58-A481-E040977C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27" y="741760"/>
            <a:ext cx="3428693" cy="3181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FA1B3169-43B9-4438-B951-410B172A2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153" y="505856"/>
            <a:ext cx="2656840" cy="33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1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Genetic Diversity, Allele counting and Hardy-Weinberg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008410"/>
            <a:ext cx="8229600" cy="356125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-  Polymorphism Frequencies</a:t>
            </a:r>
          </a:p>
          <a:p>
            <a:pPr>
              <a:buFontTx/>
              <a:buChar char="-"/>
            </a:pPr>
            <a:r>
              <a:rPr lang="en-AU" dirty="0" err="1"/>
              <a:t>Heterozygosity</a:t>
            </a:r>
            <a:r>
              <a:rPr lang="en-AU" dirty="0"/>
              <a:t> measures</a:t>
            </a:r>
          </a:p>
          <a:p>
            <a:pPr>
              <a:buFontTx/>
              <a:buChar char="-"/>
            </a:pPr>
            <a:r>
              <a:rPr lang="en-AU" dirty="0"/>
              <a:t>Allelic Diversity</a:t>
            </a:r>
          </a:p>
          <a:p>
            <a:pPr>
              <a:buFontTx/>
              <a:buChar char="-"/>
            </a:pPr>
            <a:r>
              <a:rPr lang="en-AU" dirty="0"/>
              <a:t>Allele counting</a:t>
            </a:r>
          </a:p>
          <a:p>
            <a:pPr>
              <a:buFontTx/>
              <a:buChar char="-"/>
            </a:pPr>
            <a:r>
              <a:rPr lang="en-AU" dirty="0"/>
              <a:t>H-W frequencies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851732" y="2596797"/>
            <a:ext cx="26549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Some ways to measure </a:t>
            </a:r>
            <a:r>
              <a:rPr lang="en-AU" sz="2800" b="1" u="sng" dirty="0"/>
              <a:t>VG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CF799-5BC4-4BBB-9402-F48CD22F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ECB358-7DAB-49FD-B42B-CA6B963773A3}"/>
                  </a:ext>
                </a:extLst>
              </p14:cNvPr>
              <p14:cNvContentPartPr/>
              <p14:nvPr/>
            </p14:nvContentPartPr>
            <p14:xfrm>
              <a:off x="3287528" y="58306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ECB358-7DAB-49FD-B42B-CA6B963773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8528" y="5740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1D0E47-4676-4281-A441-F21341E6E6CC}"/>
                  </a:ext>
                </a:extLst>
              </p14:cNvPr>
              <p14:cNvContentPartPr/>
              <p14:nvPr/>
            </p14:nvContentPartPr>
            <p14:xfrm>
              <a:off x="3112568" y="89482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1D0E47-4676-4281-A441-F21341E6E6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3568" y="88582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2B9B31-A707-6542-8EBD-EC9DC5CC0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618" y="3624046"/>
            <a:ext cx="3886518" cy="25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06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u="sng" dirty="0"/>
              <a:t>What does it measure?</a:t>
            </a:r>
          </a:p>
          <a:p>
            <a:pPr marL="0" indent="0">
              <a:buNone/>
            </a:pPr>
            <a:r>
              <a:rPr lang="en-AU" dirty="0"/>
              <a:t>How many </a:t>
            </a:r>
            <a:r>
              <a:rPr lang="en-AU" i="1" dirty="0"/>
              <a:t>loci are polymorphic </a:t>
            </a:r>
            <a:r>
              <a:rPr lang="en-AU" dirty="0"/>
              <a:t>out of all the loci (all the loci measured)?</a:t>
            </a:r>
          </a:p>
          <a:p>
            <a:pPr marL="0" indent="0">
              <a:buNone/>
            </a:pPr>
            <a:r>
              <a:rPr lang="en-AU" u="sng" dirty="0"/>
              <a:t>When to use it? </a:t>
            </a:r>
            <a:r>
              <a:rPr lang="en-AU" dirty="0"/>
              <a:t>When asked </a:t>
            </a:r>
            <a:r>
              <a:rPr lang="en-AU" i="1" dirty="0"/>
              <a:t>what proportion </a:t>
            </a:r>
            <a:r>
              <a:rPr lang="en-AU" dirty="0"/>
              <a:t>of loci are polymorphic</a:t>
            </a:r>
          </a:p>
          <a:p>
            <a:pPr marL="0" indent="0">
              <a:buNone/>
            </a:pPr>
            <a:r>
              <a:rPr lang="en-AU" b="1" dirty="0"/>
              <a:t>P = polymorphic loci / total loci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Textbook: Ch4 (p.67)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19BE0-8FD9-4886-89CF-0F15CC44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247902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562" y="1448654"/>
            <a:ext cx="810020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/>
              <a:t>We characterised SNP’s (single nucleotide polymorphisms) to reveal the number of different alleles across </a:t>
            </a:r>
            <a:r>
              <a:rPr lang="en-AU" b="1" dirty="0"/>
              <a:t>1270</a:t>
            </a:r>
            <a:r>
              <a:rPr lang="en-AU" dirty="0"/>
              <a:t> loci in 560 individuals of the endangered Eastern quoll.</a:t>
            </a:r>
          </a:p>
          <a:p>
            <a:endParaRPr lang="en-AU" dirty="0"/>
          </a:p>
          <a:p>
            <a:r>
              <a:rPr lang="en-AU" dirty="0"/>
              <a:t>In the sampled population, we found </a:t>
            </a:r>
            <a:r>
              <a:rPr lang="en-AU" b="1" dirty="0"/>
              <a:t>117</a:t>
            </a:r>
            <a:r>
              <a:rPr lang="en-AU" dirty="0"/>
              <a:t> loci that expressed only 1 allele. </a:t>
            </a:r>
          </a:p>
          <a:p>
            <a:endParaRPr lang="en-AU" dirty="0"/>
          </a:p>
          <a:p>
            <a:r>
              <a:rPr lang="en-AU" dirty="0"/>
              <a:t>     </a:t>
            </a:r>
            <a:r>
              <a:rPr lang="en-AU" b="1" dirty="0"/>
              <a:t>(a)</a:t>
            </a:r>
            <a:r>
              <a:rPr lang="en-AU" dirty="0"/>
              <a:t> What is the total number of polymorphic loci that we measured species? </a:t>
            </a:r>
          </a:p>
          <a:p>
            <a:r>
              <a:rPr lang="en-AU" b="1" dirty="0"/>
              <a:t>     (b)</a:t>
            </a:r>
            <a:r>
              <a:rPr lang="en-AU" dirty="0"/>
              <a:t> What is </a:t>
            </a:r>
            <a:r>
              <a:rPr lang="en-AU" i="1" dirty="0"/>
              <a:t>P</a:t>
            </a:r>
            <a:r>
              <a:rPr lang="en-AU" dirty="0"/>
              <a:t> for this population?</a:t>
            </a:r>
          </a:p>
          <a:p>
            <a:r>
              <a:rPr lang="en-AU" dirty="0"/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Polymorphism 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158EB-3049-477F-BD46-8811C5AAC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B801E-733B-684C-AE6C-C99B2FE4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57" y="4115111"/>
            <a:ext cx="3143685" cy="22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4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562" y="1448654"/>
            <a:ext cx="810020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/>
              <a:t>We characterised SNP’s (single nucleotide polymorphisms) to reveal the number of different alleles across </a:t>
            </a:r>
            <a:r>
              <a:rPr lang="en-AU" b="1" dirty="0"/>
              <a:t>1270</a:t>
            </a:r>
            <a:r>
              <a:rPr lang="en-AU" dirty="0"/>
              <a:t> loci in 560 individuals of the endangered Eastern quoll.</a:t>
            </a:r>
          </a:p>
          <a:p>
            <a:endParaRPr lang="en-AU" dirty="0"/>
          </a:p>
          <a:p>
            <a:r>
              <a:rPr lang="en-AU" dirty="0"/>
              <a:t>In the sampled population, we found </a:t>
            </a:r>
            <a:r>
              <a:rPr lang="en-AU" b="1" dirty="0"/>
              <a:t>117</a:t>
            </a:r>
            <a:r>
              <a:rPr lang="en-AU" dirty="0"/>
              <a:t> loci that expressed only 1 allele. </a:t>
            </a:r>
          </a:p>
          <a:p>
            <a:endParaRPr lang="en-AU" dirty="0"/>
          </a:p>
          <a:p>
            <a:r>
              <a:rPr lang="en-AU" dirty="0"/>
              <a:t>     </a:t>
            </a:r>
            <a:r>
              <a:rPr lang="en-AU" b="1" dirty="0"/>
              <a:t>(a)</a:t>
            </a:r>
            <a:r>
              <a:rPr lang="en-AU" dirty="0"/>
              <a:t> What is the total number of polymorphic loci that we measured species? </a:t>
            </a:r>
          </a:p>
          <a:p>
            <a:r>
              <a:rPr lang="en-AU" b="1" dirty="0"/>
              <a:t>     (b)</a:t>
            </a:r>
            <a:r>
              <a:rPr lang="en-AU" dirty="0"/>
              <a:t> What is </a:t>
            </a:r>
            <a:r>
              <a:rPr lang="en-AU" i="1" dirty="0"/>
              <a:t>P</a:t>
            </a:r>
            <a:r>
              <a:rPr lang="en-AU" dirty="0"/>
              <a:t> for this population?</a:t>
            </a:r>
          </a:p>
          <a:p>
            <a:r>
              <a:rPr lang="en-AU" dirty="0"/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Polymorphism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335" y="3864634"/>
            <a:ext cx="75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Total number polymorphic = </a:t>
            </a:r>
            <a:r>
              <a:rPr lang="en-AU" b="1" dirty="0"/>
              <a:t>1270</a:t>
            </a:r>
            <a:r>
              <a:rPr lang="en-AU" dirty="0"/>
              <a:t> – </a:t>
            </a:r>
            <a:r>
              <a:rPr lang="en-AU" b="1" dirty="0"/>
              <a:t>117</a:t>
            </a:r>
            <a:r>
              <a:rPr lang="en-AU" dirty="0"/>
              <a:t> = </a:t>
            </a:r>
            <a:r>
              <a:rPr lang="en-AU" b="1" dirty="0"/>
              <a:t>1153 </a:t>
            </a:r>
            <a:r>
              <a:rPr lang="en-AU" dirty="0"/>
              <a:t>(total of 1270 loci, 117 are monomorphic)</a:t>
            </a:r>
          </a:p>
          <a:p>
            <a:r>
              <a:rPr lang="en-AU" i="1" dirty="0"/>
              <a:t> </a:t>
            </a:r>
            <a:endParaRPr lang="en-AU" dirty="0"/>
          </a:p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5758A-B21B-4C09-8549-DACF7BD4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743767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562" y="1448654"/>
            <a:ext cx="810020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/>
              <a:t>We characterised SNP’s (single nucleotide polymorphisms) to reveal the number of different alleles across </a:t>
            </a:r>
            <a:r>
              <a:rPr lang="en-AU" b="1" dirty="0"/>
              <a:t>1270</a:t>
            </a:r>
            <a:r>
              <a:rPr lang="en-AU" dirty="0"/>
              <a:t> loci in 560 individuals of the endangered Eastern quoll.</a:t>
            </a:r>
          </a:p>
          <a:p>
            <a:endParaRPr lang="en-AU" dirty="0"/>
          </a:p>
          <a:p>
            <a:r>
              <a:rPr lang="en-AU" dirty="0"/>
              <a:t>In the sampled population, we found </a:t>
            </a:r>
            <a:r>
              <a:rPr lang="en-AU" b="1" dirty="0"/>
              <a:t>117</a:t>
            </a:r>
            <a:r>
              <a:rPr lang="en-AU" dirty="0"/>
              <a:t> loci that expressed only 1 allele. </a:t>
            </a:r>
          </a:p>
          <a:p>
            <a:endParaRPr lang="en-AU" dirty="0"/>
          </a:p>
          <a:p>
            <a:r>
              <a:rPr lang="en-AU" dirty="0"/>
              <a:t>     </a:t>
            </a:r>
            <a:r>
              <a:rPr lang="en-AU" b="1" dirty="0"/>
              <a:t>(a)</a:t>
            </a:r>
            <a:r>
              <a:rPr lang="en-AU" dirty="0"/>
              <a:t> What is the total number of polymorphic loci that we measured species? </a:t>
            </a:r>
          </a:p>
          <a:p>
            <a:r>
              <a:rPr lang="en-AU" b="1" dirty="0"/>
              <a:t>     (b)</a:t>
            </a:r>
            <a:r>
              <a:rPr lang="en-AU" dirty="0"/>
              <a:t> What is </a:t>
            </a:r>
            <a:r>
              <a:rPr lang="en-AU" i="1" dirty="0"/>
              <a:t>P</a:t>
            </a:r>
            <a:r>
              <a:rPr lang="en-AU" dirty="0"/>
              <a:t> for this population?</a:t>
            </a:r>
          </a:p>
          <a:p>
            <a:r>
              <a:rPr lang="en-AU" dirty="0"/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Polymorphism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335" y="3864634"/>
            <a:ext cx="7538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Total number polymorphic = </a:t>
            </a:r>
            <a:r>
              <a:rPr lang="en-AU" b="1" dirty="0"/>
              <a:t>1270</a:t>
            </a:r>
            <a:r>
              <a:rPr lang="en-AU" dirty="0"/>
              <a:t> – </a:t>
            </a:r>
            <a:r>
              <a:rPr lang="en-AU" b="1" dirty="0"/>
              <a:t>117</a:t>
            </a:r>
            <a:r>
              <a:rPr lang="en-AU" dirty="0"/>
              <a:t> = </a:t>
            </a:r>
            <a:r>
              <a:rPr lang="en-AU" b="1" dirty="0"/>
              <a:t>1153 </a:t>
            </a:r>
            <a:r>
              <a:rPr lang="en-AU" dirty="0"/>
              <a:t>(total of 1270 loci, 117 are monomorphic)</a:t>
            </a:r>
          </a:p>
          <a:p>
            <a:r>
              <a:rPr lang="en-AU" i="1" dirty="0"/>
              <a:t> </a:t>
            </a:r>
            <a:endParaRPr lang="en-AU" dirty="0"/>
          </a:p>
          <a:p>
            <a:r>
              <a:rPr lang="en-AU" i="1" dirty="0"/>
              <a:t>P</a:t>
            </a:r>
            <a:r>
              <a:rPr lang="en-AU" dirty="0"/>
              <a:t> = 1153/1270 = </a:t>
            </a:r>
            <a:r>
              <a:rPr lang="en-AU" b="1" dirty="0"/>
              <a:t>0.9 </a:t>
            </a:r>
            <a:r>
              <a:rPr lang="en-AU" dirty="0"/>
              <a:t>(proportion of polymorphic-versus total loci) 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Hence, 90 % of the studied loci are likely to be polymorphic (have more than 1 potential allele) in this population</a:t>
            </a:r>
          </a:p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CF2D4-AB50-425F-B05C-99D6AE0F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743767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</a:t>
            </a:r>
            <a:r>
              <a:rPr lang="en-AU" dirty="0" err="1"/>
              <a:t>Heterozygosity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899" y="1280100"/>
            <a:ext cx="8712968" cy="5002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u="sng" dirty="0"/>
              <a:t>What does it measure?</a:t>
            </a:r>
          </a:p>
          <a:p>
            <a:pPr marL="0" indent="0">
              <a:buNone/>
            </a:pPr>
            <a:r>
              <a:rPr lang="en-AU" dirty="0"/>
              <a:t>The proportion of expected heterozygotes for a single polymorphic locus (with multiple alleles)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u="sng" dirty="0"/>
              <a:t>Use it when: </a:t>
            </a:r>
            <a:r>
              <a:rPr lang="en-AU" dirty="0"/>
              <a:t>You have a </a:t>
            </a:r>
            <a:r>
              <a:rPr lang="en-AU" i="1" dirty="0"/>
              <a:t>single locus </a:t>
            </a:r>
            <a:r>
              <a:rPr lang="en-AU" dirty="0"/>
              <a:t>with </a:t>
            </a:r>
            <a:r>
              <a:rPr lang="en-AU" i="1" dirty="0"/>
              <a:t>more than 1 allele:</a:t>
            </a:r>
          </a:p>
          <a:p>
            <a:pPr marL="0" indent="0">
              <a:buNone/>
            </a:pPr>
            <a:r>
              <a:rPr lang="en-AU" sz="4400" b="1" dirty="0">
                <a:solidFill>
                  <a:srgbClr val="FF0000"/>
                </a:solidFill>
              </a:rPr>
              <a:t>H</a:t>
            </a:r>
            <a:r>
              <a:rPr lang="en-AU" sz="4400" b="1" baseline="-25000" dirty="0">
                <a:solidFill>
                  <a:srgbClr val="FF0000"/>
                </a:solidFill>
              </a:rPr>
              <a:t>e</a:t>
            </a:r>
            <a:r>
              <a:rPr lang="en-AU" sz="4400" b="1" dirty="0">
                <a:solidFill>
                  <a:srgbClr val="FF0000"/>
                </a:solidFill>
              </a:rPr>
              <a:t> = 1 </a:t>
            </a:r>
            <a:r>
              <a:rPr lang="en-US" sz="4400" b="1" dirty="0">
                <a:solidFill>
                  <a:srgbClr val="FF0000"/>
                </a:solidFill>
              </a:rPr>
              <a:t>–</a:t>
            </a:r>
            <a:r>
              <a:rPr lang="en-AU" sz="4400" b="1" dirty="0">
                <a:solidFill>
                  <a:srgbClr val="FF0000"/>
                </a:solidFill>
              </a:rPr>
              <a:t>  </a:t>
            </a:r>
            <a:r>
              <a:rPr lang="en-AU" sz="5400" b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r>
              <a:rPr lang="en-AU" sz="4400" b="1" dirty="0">
                <a:solidFill>
                  <a:srgbClr val="FF0000"/>
                </a:solidFill>
              </a:rPr>
              <a:t> p</a:t>
            </a:r>
            <a:r>
              <a:rPr lang="en-AU" sz="4400" b="1" baseline="-25000" dirty="0">
                <a:solidFill>
                  <a:srgbClr val="FF0000"/>
                </a:solidFill>
              </a:rPr>
              <a:t>i</a:t>
            </a:r>
            <a:r>
              <a:rPr lang="en-AU" sz="4400" b="1" baseline="30000" dirty="0">
                <a:solidFill>
                  <a:srgbClr val="FF0000"/>
                </a:solidFill>
              </a:rPr>
              <a:t>2</a:t>
            </a:r>
            <a:endParaRPr lang="en-AU" sz="4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dirty="0"/>
              <a:t>Where </a:t>
            </a:r>
            <a:r>
              <a:rPr lang="en-AU" i="1" dirty="0"/>
              <a:t>p</a:t>
            </a:r>
            <a:r>
              <a:rPr lang="en-AU" i="1" baseline="-25000" dirty="0"/>
              <a:t>i</a:t>
            </a:r>
            <a:r>
              <a:rPr lang="en-AU" dirty="0"/>
              <a:t> = frequency of allele </a:t>
            </a:r>
            <a:r>
              <a:rPr lang="en-AU" i="1" dirty="0" err="1"/>
              <a:t>i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890655" y="1274618"/>
            <a:ext cx="397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(sometimes just called ‘heterozygosity’)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BF859-9F54-4B63-9D44-E741DC2B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317381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Heterozygosity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b="1" dirty="0">
                <a:solidFill>
                  <a:srgbClr val="FF0000"/>
                </a:solidFill>
              </a:rPr>
              <a:t>H</a:t>
            </a:r>
            <a:r>
              <a:rPr lang="en-AU" b="1" baseline="-25000" dirty="0">
                <a:solidFill>
                  <a:srgbClr val="FF0000"/>
                </a:solidFill>
              </a:rPr>
              <a:t>e</a:t>
            </a:r>
            <a:r>
              <a:rPr lang="en-AU" b="1" dirty="0">
                <a:solidFill>
                  <a:srgbClr val="FF0000"/>
                </a:solidFill>
              </a:rPr>
              <a:t> = 1 </a:t>
            </a:r>
            <a:r>
              <a:rPr lang="en-US" b="1" dirty="0">
                <a:solidFill>
                  <a:srgbClr val="FF0000"/>
                </a:solidFill>
              </a:rPr>
              <a:t>–</a:t>
            </a:r>
            <a:r>
              <a:rPr lang="en-AU" b="1" dirty="0">
                <a:solidFill>
                  <a:srgbClr val="FF0000"/>
                </a:solidFill>
              </a:rPr>
              <a:t>  </a:t>
            </a:r>
            <a:r>
              <a:rPr lang="en-AU"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r>
              <a:rPr lang="en-AU" b="1" dirty="0">
                <a:solidFill>
                  <a:srgbClr val="FF0000"/>
                </a:solidFill>
              </a:rPr>
              <a:t> p</a:t>
            </a:r>
            <a:r>
              <a:rPr lang="en-AU" b="1" baseline="-25000" dirty="0">
                <a:solidFill>
                  <a:srgbClr val="FF0000"/>
                </a:solidFill>
              </a:rPr>
              <a:t>i</a:t>
            </a:r>
            <a:r>
              <a:rPr lang="en-AU" b="1" baseline="30000" dirty="0">
                <a:solidFill>
                  <a:srgbClr val="FF0000"/>
                </a:solidFill>
              </a:rPr>
              <a:t>2</a:t>
            </a:r>
            <a:endParaRPr lang="en-AU" b="1" dirty="0"/>
          </a:p>
          <a:p>
            <a:pPr marL="0" indent="0">
              <a:buNone/>
            </a:pPr>
            <a:r>
              <a:rPr lang="en-AU" dirty="0"/>
              <a:t>Where </a:t>
            </a:r>
            <a:r>
              <a:rPr lang="en-AU" i="1" dirty="0"/>
              <a:t>p</a:t>
            </a:r>
            <a:r>
              <a:rPr lang="en-AU" i="1" baseline="-25000" dirty="0"/>
              <a:t>i</a:t>
            </a:r>
            <a:r>
              <a:rPr lang="en-AU" dirty="0"/>
              <a:t> = frequency of allele </a:t>
            </a:r>
            <a:r>
              <a:rPr lang="en-AU" i="1" dirty="0" err="1"/>
              <a:t>i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E.g. The allele frequencies for alleles A, B and C of a (single) locus are: A=0.364, B=0.352, C=0.284. What is the H</a:t>
            </a:r>
            <a:r>
              <a:rPr lang="en-AU" baseline="-25000" dirty="0"/>
              <a:t>e </a:t>
            </a:r>
            <a:r>
              <a:rPr lang="en-AU" dirty="0"/>
              <a:t>for this locus?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H = 1 – (0.364</a:t>
            </a:r>
            <a:r>
              <a:rPr lang="en-AU" baseline="30000" dirty="0">
                <a:solidFill>
                  <a:schemeClr val="bg1"/>
                </a:solidFill>
              </a:rPr>
              <a:t>2</a:t>
            </a:r>
            <a:r>
              <a:rPr lang="en-AU" dirty="0">
                <a:solidFill>
                  <a:schemeClr val="bg1"/>
                </a:solidFill>
              </a:rPr>
              <a:t> + 0.352</a:t>
            </a:r>
            <a:r>
              <a:rPr lang="en-AU" baseline="30000" dirty="0">
                <a:solidFill>
                  <a:schemeClr val="bg1"/>
                </a:solidFill>
              </a:rPr>
              <a:t>2</a:t>
            </a:r>
            <a:r>
              <a:rPr lang="en-AU" dirty="0">
                <a:solidFill>
                  <a:schemeClr val="bg1"/>
                </a:solidFill>
              </a:rPr>
              <a:t> + 0.284</a:t>
            </a:r>
            <a:r>
              <a:rPr lang="en-AU" baseline="30000" dirty="0">
                <a:solidFill>
                  <a:schemeClr val="bg1"/>
                </a:solidFill>
              </a:rPr>
              <a:t>2</a:t>
            </a:r>
            <a:r>
              <a:rPr lang="en-AU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H = 1 – (0.1325 + 0.1239 + 0.0807)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H = 0.663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2986B-7487-4149-9B7D-25468BAD1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492366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Heterozygosity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b="1" dirty="0">
                <a:solidFill>
                  <a:srgbClr val="FF0000"/>
                </a:solidFill>
              </a:rPr>
              <a:t>H</a:t>
            </a:r>
            <a:r>
              <a:rPr lang="en-AU" b="1" baseline="-25000" dirty="0">
                <a:solidFill>
                  <a:srgbClr val="FF0000"/>
                </a:solidFill>
              </a:rPr>
              <a:t>e</a:t>
            </a:r>
            <a:r>
              <a:rPr lang="en-AU" b="1" dirty="0">
                <a:solidFill>
                  <a:srgbClr val="FF0000"/>
                </a:solidFill>
              </a:rPr>
              <a:t> = 1 </a:t>
            </a:r>
            <a:r>
              <a:rPr lang="en-US" b="1" dirty="0">
                <a:solidFill>
                  <a:srgbClr val="FF0000"/>
                </a:solidFill>
              </a:rPr>
              <a:t>–</a:t>
            </a:r>
            <a:r>
              <a:rPr lang="en-AU" b="1" dirty="0">
                <a:solidFill>
                  <a:srgbClr val="FF0000"/>
                </a:solidFill>
              </a:rPr>
              <a:t>  </a:t>
            </a:r>
            <a:r>
              <a:rPr lang="en-AU"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r>
              <a:rPr lang="en-AU" b="1" dirty="0">
                <a:solidFill>
                  <a:srgbClr val="FF0000"/>
                </a:solidFill>
              </a:rPr>
              <a:t> p</a:t>
            </a:r>
            <a:r>
              <a:rPr lang="en-AU" b="1" baseline="-25000" dirty="0">
                <a:solidFill>
                  <a:srgbClr val="FF0000"/>
                </a:solidFill>
              </a:rPr>
              <a:t>i</a:t>
            </a:r>
            <a:r>
              <a:rPr lang="en-AU" b="1" baseline="30000" dirty="0">
                <a:solidFill>
                  <a:srgbClr val="FF0000"/>
                </a:solidFill>
              </a:rPr>
              <a:t>2</a:t>
            </a:r>
            <a:endParaRPr lang="en-AU" b="1" dirty="0"/>
          </a:p>
          <a:p>
            <a:pPr marL="0" indent="0">
              <a:buNone/>
            </a:pPr>
            <a:r>
              <a:rPr lang="en-AU" dirty="0"/>
              <a:t>Where </a:t>
            </a:r>
            <a:r>
              <a:rPr lang="en-AU" i="1" dirty="0"/>
              <a:t>p</a:t>
            </a:r>
            <a:r>
              <a:rPr lang="en-AU" i="1" baseline="-25000" dirty="0"/>
              <a:t>i</a:t>
            </a:r>
            <a:r>
              <a:rPr lang="en-AU" dirty="0"/>
              <a:t> = frequency of allele </a:t>
            </a:r>
            <a:r>
              <a:rPr lang="en-AU" i="1" dirty="0" err="1"/>
              <a:t>i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E.g. The allele frequencies for alleles A, B and C of a (single) locus are: A=0.364, B=0.352, C=0.284. What is H</a:t>
            </a:r>
            <a:r>
              <a:rPr lang="en-AU" baseline="-25000" dirty="0"/>
              <a:t>e </a:t>
            </a:r>
            <a:r>
              <a:rPr lang="en-AU" dirty="0"/>
              <a:t>for this locus?</a:t>
            </a:r>
          </a:p>
          <a:p>
            <a:pPr marL="0" indent="0">
              <a:buNone/>
            </a:pPr>
            <a:r>
              <a:rPr lang="en-AU" dirty="0">
                <a:solidFill>
                  <a:srgbClr val="C00000"/>
                </a:solidFill>
              </a:rPr>
              <a:t>H</a:t>
            </a:r>
            <a:r>
              <a:rPr lang="en-AU" baseline="-25000" dirty="0">
                <a:solidFill>
                  <a:srgbClr val="C00000"/>
                </a:solidFill>
              </a:rPr>
              <a:t>e</a:t>
            </a:r>
            <a:r>
              <a:rPr lang="en-AU" dirty="0">
                <a:solidFill>
                  <a:srgbClr val="C00000"/>
                </a:solidFill>
              </a:rPr>
              <a:t> = 1 – (0.364</a:t>
            </a:r>
            <a:r>
              <a:rPr lang="en-AU" baseline="30000" dirty="0">
                <a:solidFill>
                  <a:srgbClr val="C00000"/>
                </a:solidFill>
              </a:rPr>
              <a:t>2</a:t>
            </a:r>
            <a:r>
              <a:rPr lang="en-AU" dirty="0">
                <a:solidFill>
                  <a:srgbClr val="C00000"/>
                </a:solidFill>
              </a:rPr>
              <a:t> + 0.352</a:t>
            </a:r>
            <a:r>
              <a:rPr lang="en-AU" baseline="30000" dirty="0">
                <a:solidFill>
                  <a:srgbClr val="C00000"/>
                </a:solidFill>
              </a:rPr>
              <a:t>2</a:t>
            </a:r>
            <a:r>
              <a:rPr lang="en-AU" dirty="0">
                <a:solidFill>
                  <a:srgbClr val="C00000"/>
                </a:solidFill>
              </a:rPr>
              <a:t> + 0.284</a:t>
            </a:r>
            <a:r>
              <a:rPr lang="en-AU" baseline="30000" dirty="0">
                <a:solidFill>
                  <a:srgbClr val="C00000"/>
                </a:solidFill>
              </a:rPr>
              <a:t>2</a:t>
            </a:r>
            <a:r>
              <a:rPr lang="en-AU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en-AU" dirty="0">
                <a:solidFill>
                  <a:srgbClr val="C00000"/>
                </a:solidFill>
              </a:rPr>
              <a:t>H</a:t>
            </a:r>
            <a:r>
              <a:rPr lang="en-AU" baseline="-25000" dirty="0">
                <a:solidFill>
                  <a:srgbClr val="C00000"/>
                </a:solidFill>
              </a:rPr>
              <a:t>e</a:t>
            </a:r>
            <a:r>
              <a:rPr lang="en-AU" dirty="0">
                <a:solidFill>
                  <a:srgbClr val="C00000"/>
                </a:solidFill>
              </a:rPr>
              <a:t> = 1 – (0.1325 + 0.1239 + 0.0807)</a:t>
            </a:r>
          </a:p>
          <a:p>
            <a:pPr marL="0" indent="0">
              <a:buNone/>
            </a:pPr>
            <a:r>
              <a:rPr lang="en-AU" dirty="0">
                <a:solidFill>
                  <a:srgbClr val="C00000"/>
                </a:solidFill>
              </a:rPr>
              <a:t>H</a:t>
            </a:r>
            <a:r>
              <a:rPr lang="en-AU" baseline="-25000" dirty="0">
                <a:solidFill>
                  <a:srgbClr val="C00000"/>
                </a:solidFill>
              </a:rPr>
              <a:t>e</a:t>
            </a:r>
            <a:r>
              <a:rPr lang="en-AU" dirty="0">
                <a:solidFill>
                  <a:srgbClr val="C00000"/>
                </a:solidFill>
              </a:rPr>
              <a:t> = 0.663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FF48B-E762-47F2-A03B-CF38A32E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4056856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110" y="548680"/>
            <a:ext cx="84137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b="1" dirty="0"/>
              <a:t>Mendelian inheritance:</a:t>
            </a:r>
            <a:r>
              <a:rPr lang="en-AU" dirty="0"/>
              <a:t> If two parents have genotypes of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b="1" dirty="0"/>
              <a:t> </a:t>
            </a:r>
            <a:r>
              <a:rPr lang="en-AU" dirty="0"/>
              <a:t>and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dirty="0"/>
              <a:t> at a single locus, what are the expected frequencies of the different progeny genotypes? 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560" y="3068960"/>
            <a:ext cx="7272808" cy="3384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0163-5C46-4910-8A13-AF8E2052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3771014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AU" b="1" dirty="0"/>
              <a:t>2.</a:t>
            </a:r>
            <a:r>
              <a:rPr lang="en-AU" dirty="0"/>
              <a:t> We find that the number of individuals expressing each of five alleles at </a:t>
            </a:r>
            <a:r>
              <a:rPr lang="en-AU" b="1" dirty="0"/>
              <a:t>a single polymorphic locus</a:t>
            </a:r>
            <a:r>
              <a:rPr lang="en-AU" dirty="0"/>
              <a:t> is as follows:</a:t>
            </a:r>
          </a:p>
          <a:p>
            <a:r>
              <a:rPr lang="en-AU" dirty="0"/>
              <a:t>Allele 1	=	280</a:t>
            </a:r>
          </a:p>
          <a:p>
            <a:r>
              <a:rPr lang="en-AU" dirty="0"/>
              <a:t>Allele 2	= 	157</a:t>
            </a:r>
          </a:p>
          <a:p>
            <a:r>
              <a:rPr lang="en-AU" dirty="0"/>
              <a:t>Allele 3	= 	  83</a:t>
            </a:r>
          </a:p>
          <a:p>
            <a:r>
              <a:rPr lang="en-AU" dirty="0"/>
              <a:t>Allele 4	= 	  21</a:t>
            </a:r>
          </a:p>
          <a:p>
            <a:r>
              <a:rPr lang="en-AU" dirty="0"/>
              <a:t>Allele 5	= 	  19</a:t>
            </a:r>
          </a:p>
          <a:p>
            <a:r>
              <a:rPr lang="en-AU" b="1" dirty="0"/>
              <a:t>Total		560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Convert these values to allele frequencies and calculate heterozygosity (</a:t>
            </a:r>
            <a:r>
              <a:rPr lang="en-AU" i="1" dirty="0"/>
              <a:t>H</a:t>
            </a:r>
            <a:r>
              <a:rPr lang="en-AU" i="1" baseline="-25000" dirty="0"/>
              <a:t>e</a:t>
            </a:r>
            <a:r>
              <a:rPr lang="en-AU" dirty="0"/>
              <a:t>) for this locus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788024" y="2780928"/>
            <a:ext cx="33892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H</a:t>
            </a:r>
            <a:r>
              <a:rPr lang="en-AU" sz="3600" b="1" baseline="-25000" dirty="0">
                <a:solidFill>
                  <a:srgbClr val="FF0000"/>
                </a:solidFill>
              </a:rPr>
              <a:t>e</a:t>
            </a:r>
            <a:r>
              <a:rPr lang="en-AU" sz="3600" b="1" dirty="0">
                <a:solidFill>
                  <a:srgbClr val="FF0000"/>
                </a:solidFill>
              </a:rPr>
              <a:t> = 1 </a:t>
            </a:r>
            <a:r>
              <a:rPr lang="en-US" sz="3600" b="1" dirty="0">
                <a:solidFill>
                  <a:srgbClr val="FF0000"/>
                </a:solidFill>
              </a:rPr>
              <a:t>–</a:t>
            </a:r>
            <a:r>
              <a:rPr lang="en-AU" sz="3600" b="1" dirty="0">
                <a:solidFill>
                  <a:srgbClr val="FF0000"/>
                </a:solidFill>
              </a:rPr>
              <a:t>  </a:t>
            </a:r>
            <a:r>
              <a:rPr lang="en-AU" sz="4400" b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r>
              <a:rPr lang="en-AU" sz="3600" b="1" dirty="0">
                <a:solidFill>
                  <a:srgbClr val="FF0000"/>
                </a:solidFill>
              </a:rPr>
              <a:t> p</a:t>
            </a:r>
            <a:r>
              <a:rPr lang="en-AU" sz="3600" b="1" baseline="-25000" dirty="0">
                <a:solidFill>
                  <a:srgbClr val="FF0000"/>
                </a:solidFill>
              </a:rPr>
              <a:t>i</a:t>
            </a:r>
            <a:r>
              <a:rPr lang="en-AU" sz="3600" b="1" baseline="30000" dirty="0">
                <a:solidFill>
                  <a:srgbClr val="FF0000"/>
                </a:solidFill>
              </a:rPr>
              <a:t>2</a:t>
            </a:r>
            <a:endParaRPr lang="en-AU" sz="3600" b="1" dirty="0">
              <a:solidFill>
                <a:srgbClr val="FF0000"/>
              </a:solidFill>
            </a:endParaRPr>
          </a:p>
          <a:p>
            <a:endParaRPr lang="en-AU" sz="36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4DAEB-C938-4C36-A89F-BBD515A9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241974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2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623247"/>
              </p:ext>
            </p:extLst>
          </p:nvPr>
        </p:nvGraphicFramePr>
        <p:xfrm>
          <a:off x="755574" y="1772815"/>
          <a:ext cx="6840761" cy="25240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3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8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9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9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8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Allele</a:t>
                      </a:r>
                      <a:endParaRPr lang="en-A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Number of times observed in pop.</a:t>
                      </a:r>
                      <a:endParaRPr lang="en-A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Allele frequency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(Allele freq)</a:t>
                      </a:r>
                      <a:r>
                        <a:rPr lang="en-AU" sz="1600" baseline="30000">
                          <a:effectLst/>
                        </a:rPr>
                        <a:t>2</a:t>
                      </a:r>
                      <a:endParaRPr lang="en-A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1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280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280/560 = 0.500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0.250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2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157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0.280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0.0784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8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3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83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0.148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0.0219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8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4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21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0.037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0.001369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8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5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19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0.034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0.001156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Total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effectLst/>
                        </a:rPr>
                        <a:t>560</a:t>
                      </a:r>
                      <a:endParaRPr lang="en-AU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1.00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effectLst/>
                        </a:rPr>
                        <a:t>0.3528</a:t>
                      </a:r>
                      <a:endParaRPr lang="en-AU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23528" y="4437112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i="1" dirty="0"/>
              <a:t>H</a:t>
            </a:r>
            <a:r>
              <a:rPr lang="en-AU" sz="2800" i="1" baseline="-25000" dirty="0"/>
              <a:t>e</a:t>
            </a:r>
            <a:r>
              <a:rPr lang="en-AU" sz="2800" dirty="0"/>
              <a:t> (Heterozygosity) for this locus = 1 – </a:t>
            </a:r>
            <a:r>
              <a:rPr lang="en-AU" sz="2800" b="1" dirty="0"/>
              <a:t>0.3528</a:t>
            </a:r>
            <a:r>
              <a:rPr lang="en-AU" sz="2800" dirty="0"/>
              <a:t> = </a:t>
            </a:r>
            <a:r>
              <a:rPr lang="en-AU" sz="2800" b="1" dirty="0"/>
              <a:t>0.6472</a:t>
            </a:r>
            <a:endParaRPr lang="en-AU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7A51C-A87C-4D10-A2F8-B58EA116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3446435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Average Expected heterozygosity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u="sng" dirty="0"/>
              <a:t>What does it measure?</a:t>
            </a:r>
          </a:p>
          <a:p>
            <a:pPr marL="0" indent="0">
              <a:buNone/>
            </a:pPr>
            <a:r>
              <a:rPr lang="en-AU" dirty="0"/>
              <a:t>The heterozygosity (H</a:t>
            </a:r>
            <a:r>
              <a:rPr lang="en-AU" baseline="-25000" dirty="0"/>
              <a:t>e</a:t>
            </a:r>
            <a:r>
              <a:rPr lang="en-AU" dirty="0"/>
              <a:t>) over</a:t>
            </a:r>
            <a:r>
              <a:rPr lang="en-AU" b="1" dirty="0"/>
              <a:t> multiple </a:t>
            </a:r>
            <a:r>
              <a:rPr lang="en-AU" dirty="0"/>
              <a:t>loci</a:t>
            </a:r>
          </a:p>
          <a:p>
            <a:pPr marL="0" indent="0">
              <a:buNone/>
            </a:pPr>
            <a:r>
              <a:rPr lang="en-AU" u="sng" dirty="0"/>
              <a:t>Use it when: </a:t>
            </a:r>
            <a:r>
              <a:rPr lang="en-AU" dirty="0"/>
              <a:t>you have </a:t>
            </a:r>
            <a:r>
              <a:rPr lang="en-AU" i="1" dirty="0"/>
              <a:t>multiple loci </a:t>
            </a:r>
            <a:r>
              <a:rPr lang="en-AU" dirty="0"/>
              <a:t>where at least some have </a:t>
            </a:r>
            <a:r>
              <a:rPr lang="en-AU" i="1" dirty="0"/>
              <a:t>&gt;1 alleles</a:t>
            </a:r>
          </a:p>
          <a:p>
            <a:pPr marL="0" indent="0">
              <a:buNone/>
            </a:pPr>
            <a:r>
              <a:rPr lang="en-AU" sz="4000" b="1" dirty="0">
                <a:solidFill>
                  <a:srgbClr val="FF0000"/>
                </a:solidFill>
                <a:latin typeface="Times New Roman"/>
                <a:cs typeface="Times New Roman"/>
              </a:rPr>
              <a:t>     Σ</a:t>
            </a:r>
            <a:r>
              <a:rPr lang="en-AU" b="1" dirty="0">
                <a:solidFill>
                  <a:srgbClr val="FF0000"/>
                </a:solidFill>
              </a:rPr>
              <a:t> H</a:t>
            </a:r>
            <a:r>
              <a:rPr lang="en-AU" b="1" baseline="-25000" dirty="0">
                <a:solidFill>
                  <a:srgbClr val="FF0000"/>
                </a:solidFill>
              </a:rPr>
              <a:t>i </a:t>
            </a:r>
            <a:r>
              <a:rPr lang="en-AU" sz="3000" b="1" dirty="0">
                <a:solidFill>
                  <a:srgbClr val="FF0000"/>
                </a:solidFill>
              </a:rPr>
              <a:t>/</a:t>
            </a:r>
            <a:r>
              <a:rPr lang="en-AU" sz="3500" b="1" dirty="0">
                <a:solidFill>
                  <a:srgbClr val="FF0000"/>
                </a:solidFill>
              </a:rPr>
              <a:t> </a:t>
            </a:r>
            <a:r>
              <a:rPr lang="en-AU" b="1" dirty="0">
                <a:solidFill>
                  <a:srgbClr val="FF0000"/>
                </a:solidFill>
              </a:rPr>
              <a:t>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Where :		</a:t>
            </a:r>
            <a:r>
              <a:rPr lang="en-AU" i="1" dirty="0"/>
              <a:t>N</a:t>
            </a:r>
            <a:r>
              <a:rPr lang="en-AU" dirty="0"/>
              <a:t> = number of loci</a:t>
            </a:r>
          </a:p>
          <a:p>
            <a:pPr marL="0" indent="0">
              <a:buNone/>
            </a:pPr>
            <a:r>
              <a:rPr lang="en-AU" dirty="0"/>
              <a:t>		</a:t>
            </a:r>
            <a:r>
              <a:rPr lang="en-AU" i="1" dirty="0"/>
              <a:t>H</a:t>
            </a:r>
            <a:r>
              <a:rPr lang="en-AU" i="1" baseline="-25000" dirty="0"/>
              <a:t>i</a:t>
            </a:r>
            <a:r>
              <a:rPr lang="en-AU" dirty="0"/>
              <a:t> = heterozygosity (</a:t>
            </a:r>
            <a:r>
              <a:rPr lang="en-AU" i="1" dirty="0"/>
              <a:t>H</a:t>
            </a:r>
            <a:r>
              <a:rPr lang="en-AU" i="1" baseline="-25000" dirty="0"/>
              <a:t>e</a:t>
            </a:r>
            <a:r>
              <a:rPr lang="en-AU" i="1" dirty="0"/>
              <a:t>)</a:t>
            </a:r>
            <a:r>
              <a:rPr lang="en-AU" dirty="0"/>
              <a:t> at locus </a:t>
            </a:r>
            <a:r>
              <a:rPr lang="en-AU" i="1" dirty="0" err="1"/>
              <a:t>i</a:t>
            </a:r>
            <a:endParaRPr lang="en-AU" dirty="0"/>
          </a:p>
          <a:p>
            <a:pPr marL="0" indent="0">
              <a:buNone/>
            </a:pPr>
            <a:endParaRPr lang="en-AU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076056" y="3604374"/>
            <a:ext cx="381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(sum of your </a:t>
            </a:r>
            <a:r>
              <a:rPr lang="en-AU" dirty="0" err="1"/>
              <a:t>heterozygosity</a:t>
            </a:r>
            <a:r>
              <a:rPr lang="en-AU" dirty="0"/>
              <a:t> measures)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57268" y="398720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(number of loci)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C00DEE-EE37-49AA-BFD8-335B5E1C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521925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539" y="-152488"/>
            <a:ext cx="8229600" cy="1143000"/>
          </a:xfrm>
        </p:spPr>
        <p:txBody>
          <a:bodyPr/>
          <a:lstStyle/>
          <a:p>
            <a:r>
              <a:rPr lang="en-AU" dirty="0"/>
              <a:t>Example 3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277484"/>
              </p:ext>
            </p:extLst>
          </p:nvPr>
        </p:nvGraphicFramePr>
        <p:xfrm>
          <a:off x="629540" y="2878699"/>
          <a:ext cx="7884920" cy="3646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6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9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96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effectLst/>
                        </a:rPr>
                        <a:t>Allozyme</a:t>
                      </a:r>
                      <a:r>
                        <a:rPr lang="en-AU" sz="1400" dirty="0">
                          <a:effectLst/>
                        </a:rPr>
                        <a:t> locus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Allele 1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Allele 2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Allele 3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(Sum)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(Sum P</a:t>
                      </a:r>
                      <a:r>
                        <a:rPr lang="en-AU" sz="1400" baseline="-25000" dirty="0">
                          <a:effectLst/>
                        </a:rPr>
                        <a:t>i</a:t>
                      </a:r>
                      <a:r>
                        <a:rPr lang="en-AU" sz="1400" baseline="30000" dirty="0">
                          <a:effectLst/>
                        </a:rPr>
                        <a:t>2</a:t>
                      </a:r>
                      <a:r>
                        <a:rPr lang="en-AU" sz="1400" dirty="0">
                          <a:effectLst/>
                        </a:rPr>
                        <a:t>)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H</a:t>
                      </a:r>
                      <a:r>
                        <a:rPr lang="en-AU" sz="1400" baseline="-25000" dirty="0">
                          <a:effectLst/>
                        </a:rPr>
                        <a:t>i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0.60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0.24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0.16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0.4432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0.5568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2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0.63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0.17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0.10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0.4358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0.5642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3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0.87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0.10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0.03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0.7658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0.2322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0.67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0.33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0.5578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0.4422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5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0.76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0.14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0.5972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0.4028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6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0.96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0.04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0.9392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0.0768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7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9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11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04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SUM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12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2.275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2861" y="842504"/>
            <a:ext cx="6113654" cy="193899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3.</a:t>
            </a: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We used protein electrophoresis to analyse genetic diversity at </a:t>
            </a:r>
            <a:r>
              <a:rPr kumimoji="0" lang="en-AU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12</a:t>
            </a: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loci across 63 </a:t>
            </a:r>
            <a:r>
              <a:rPr lang="en-AU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platypus</a:t>
            </a: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, obtaining the following data:</a:t>
            </a:r>
            <a:endParaRPr kumimoji="0" lang="en-A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</a:t>
            </a:r>
            <a:r>
              <a:rPr kumimoji="0" lang="en-A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(a)</a:t>
            </a: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What is the average heterozygosity (</a:t>
            </a:r>
            <a:r>
              <a:rPr kumimoji="0" lang="en-AU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</a:t>
            </a:r>
            <a:r>
              <a:rPr kumimoji="0" lang="en-AU" sz="20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</a:t>
            </a: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) in this case? (i.e. how many loci are expected to </a:t>
            </a:r>
            <a:r>
              <a:rPr lang="en-AU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be heterozygous in this platypus population on average?)          </a:t>
            </a:r>
            <a:endParaRPr kumimoji="0" lang="en-A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BDB0B-ED58-487A-9954-162E2843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/>
          <a:p>
            <a:r>
              <a:rPr lang="en-AU" dirty="0"/>
              <a:t>BIOL3110 Tutorial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878E7-5D08-DF48-B475-EC14923F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81" y="980889"/>
            <a:ext cx="2877892" cy="16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99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6443"/>
            <a:ext cx="8229600" cy="1143000"/>
          </a:xfrm>
        </p:spPr>
        <p:txBody>
          <a:bodyPr/>
          <a:lstStyle/>
          <a:p>
            <a:r>
              <a:rPr lang="en-AU" dirty="0"/>
              <a:t>Example 3: average 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7" y="1046473"/>
            <a:ext cx="8229600" cy="4525963"/>
          </a:xfrm>
        </p:spPr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67544" y="5257800"/>
            <a:ext cx="82809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		</a:t>
            </a:r>
            <a:r>
              <a:rPr lang="en-AU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r>
              <a:rPr lang="en-AU" b="1" dirty="0">
                <a:solidFill>
                  <a:srgbClr val="FF0000"/>
                </a:solidFill>
              </a:rPr>
              <a:t> H</a:t>
            </a:r>
            <a:r>
              <a:rPr lang="en-AU" b="1" baseline="-25000" dirty="0">
                <a:solidFill>
                  <a:srgbClr val="FF0000"/>
                </a:solidFill>
              </a:rPr>
              <a:t>i </a:t>
            </a:r>
            <a:r>
              <a:rPr lang="en-AU" b="1" dirty="0">
                <a:solidFill>
                  <a:srgbClr val="FF0000"/>
                </a:solidFill>
              </a:rPr>
              <a:t>/</a:t>
            </a:r>
            <a:r>
              <a:rPr lang="en-AU" sz="2000" b="1" dirty="0">
                <a:solidFill>
                  <a:srgbClr val="FF0000"/>
                </a:solidFill>
              </a:rPr>
              <a:t> </a:t>
            </a:r>
            <a:r>
              <a:rPr lang="en-AU" b="1" dirty="0">
                <a:solidFill>
                  <a:srgbClr val="FF0000"/>
                </a:solidFill>
              </a:rPr>
              <a:t>N</a:t>
            </a:r>
            <a:r>
              <a:rPr lang="en-AU" dirty="0"/>
              <a:t>	</a:t>
            </a:r>
            <a:r>
              <a:rPr lang="en-AU" sz="2400" dirty="0"/>
              <a:t>= </a:t>
            </a:r>
            <a:r>
              <a:rPr lang="en-AU" sz="2400" b="1" dirty="0"/>
              <a:t>2.275</a:t>
            </a:r>
            <a:r>
              <a:rPr lang="en-AU" sz="2400" dirty="0"/>
              <a:t>/</a:t>
            </a:r>
            <a:r>
              <a:rPr lang="en-AU" sz="2400" b="1" dirty="0"/>
              <a:t>12</a:t>
            </a:r>
            <a:r>
              <a:rPr lang="en-AU" sz="2400" dirty="0"/>
              <a:t> = </a:t>
            </a:r>
            <a:r>
              <a:rPr lang="en-AU" sz="2400" b="1" dirty="0"/>
              <a:t>0.1896</a:t>
            </a:r>
            <a:endParaRPr lang="en-AU" sz="2400" dirty="0"/>
          </a:p>
          <a:p>
            <a:endParaRPr lang="en-AU" dirty="0"/>
          </a:p>
          <a:p>
            <a:r>
              <a:rPr lang="en-AU" dirty="0"/>
              <a:t>Therefore </a:t>
            </a:r>
            <a:r>
              <a:rPr lang="en-AU" sz="2800" dirty="0"/>
              <a:t>18.96</a:t>
            </a:r>
            <a:r>
              <a:rPr lang="en-AU" dirty="0"/>
              <a:t> % of loci are heterozygous in this platypus population on average. </a:t>
            </a:r>
            <a:endParaRPr lang="en-AU" dirty="0">
              <a:highlight>
                <a:srgbClr val="FF0000"/>
              </a:highlight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86335"/>
              </p:ext>
            </p:extLst>
          </p:nvPr>
        </p:nvGraphicFramePr>
        <p:xfrm>
          <a:off x="395536" y="980728"/>
          <a:ext cx="8136902" cy="41532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5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5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6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effectLst/>
                        </a:rPr>
                        <a:t>Allozyme</a:t>
                      </a:r>
                      <a:r>
                        <a:rPr lang="en-AU" sz="1400" dirty="0">
                          <a:effectLst/>
                        </a:rPr>
                        <a:t> locus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Allele 1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Allele 2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Allele 3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(Sum)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(Sum P</a:t>
                      </a:r>
                      <a:r>
                        <a:rPr lang="en-AU" sz="1400" baseline="-25000" dirty="0">
                          <a:effectLst/>
                        </a:rPr>
                        <a:t>i</a:t>
                      </a:r>
                      <a:r>
                        <a:rPr lang="en-AU" sz="1400" baseline="30000" dirty="0">
                          <a:effectLst/>
                        </a:rPr>
                        <a:t>2</a:t>
                      </a:r>
                      <a:r>
                        <a:rPr lang="en-AU" sz="1400" dirty="0">
                          <a:effectLst/>
                        </a:rPr>
                        <a:t>)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H</a:t>
                      </a:r>
                      <a:r>
                        <a:rPr lang="en-AU" sz="1400" baseline="-25000" dirty="0">
                          <a:effectLst/>
                        </a:rPr>
                        <a:t>i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0.60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0.24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0.16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0.4432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0.5568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2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0.63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0.17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0.10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0.4358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0.5642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3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0.87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0.10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0.03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0.7658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0.2322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4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0.67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0.33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0.00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0.5578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0.4422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5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0.76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0.14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0.00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0.5972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0.4028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6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0.96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0.04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1.00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0.9392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0.0768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7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1.00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8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1.00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1.0000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1.0000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11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1.0000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0.0000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12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0.00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1.0000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0.0000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SUM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 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 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 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12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 </a:t>
                      </a:r>
                      <a:endParaRPr lang="en-A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2.275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2F51B91-3352-4E03-9759-0D19D447C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4069278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12345" cy="1143000"/>
          </a:xfrm>
        </p:spPr>
        <p:txBody>
          <a:bodyPr/>
          <a:lstStyle/>
          <a:p>
            <a:r>
              <a:rPr lang="en-AU" dirty="0"/>
              <a:t>Allelic 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100"/>
            <a:ext cx="8229600" cy="49685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u="sng" dirty="0"/>
              <a:t>What does it measure?</a:t>
            </a:r>
          </a:p>
          <a:p>
            <a:pPr marL="0" indent="0">
              <a:buNone/>
            </a:pPr>
            <a:r>
              <a:rPr lang="en-AU" dirty="0"/>
              <a:t>The average number of alleles per locus (used for multiple loci)</a:t>
            </a:r>
          </a:p>
          <a:p>
            <a:pPr marL="0" indent="0">
              <a:buNone/>
            </a:pPr>
            <a:r>
              <a:rPr lang="en-AU" u="sng" dirty="0"/>
              <a:t>Use it when: </a:t>
            </a:r>
            <a:r>
              <a:rPr lang="en-AU" dirty="0"/>
              <a:t>You have </a:t>
            </a:r>
            <a:r>
              <a:rPr lang="en-AU" i="1" dirty="0"/>
              <a:t>multiple loci </a:t>
            </a:r>
            <a:r>
              <a:rPr lang="en-AU" dirty="0"/>
              <a:t>with </a:t>
            </a:r>
            <a:r>
              <a:rPr lang="en-AU" i="1" dirty="0"/>
              <a:t>different numbers of alleles</a:t>
            </a:r>
          </a:p>
          <a:p>
            <a:pPr marL="0" indent="0">
              <a:buNone/>
            </a:pPr>
            <a:r>
              <a:rPr lang="en-AU" dirty="0"/>
              <a:t>For a single locus: just count the alleles!</a:t>
            </a:r>
          </a:p>
          <a:p>
            <a:r>
              <a:rPr lang="en-AU" dirty="0"/>
              <a:t>For multiple loci: </a:t>
            </a:r>
            <a:r>
              <a:rPr lang="en-AU" sz="3900" b="1" i="1" dirty="0">
                <a:solidFill>
                  <a:srgbClr val="FF0000"/>
                </a:solidFill>
                <a:latin typeface="Cambria Math"/>
                <a:cs typeface="Cambria Math"/>
              </a:rPr>
              <a:t>A= NA/NT</a:t>
            </a:r>
            <a:endParaRPr lang="en-AU" sz="3900" b="1" dirty="0">
              <a:latin typeface="Cambria Math"/>
              <a:cs typeface="Cambria Math"/>
            </a:endParaRPr>
          </a:p>
          <a:p>
            <a:r>
              <a:rPr lang="en-AU" dirty="0"/>
              <a:t>Where:</a:t>
            </a:r>
          </a:p>
          <a:p>
            <a:r>
              <a:rPr lang="en-AU" sz="2600" b="1" i="1" dirty="0"/>
              <a:t>NA</a:t>
            </a:r>
            <a:r>
              <a:rPr lang="en-AU" sz="2600" dirty="0"/>
              <a:t> = total number of different alleles </a:t>
            </a:r>
          </a:p>
          <a:p>
            <a:r>
              <a:rPr lang="en-AU" sz="2600" b="1" i="1" dirty="0"/>
              <a:t>NT</a:t>
            </a:r>
            <a:r>
              <a:rPr lang="en-AU" sz="2600" dirty="0"/>
              <a:t> = total number of loci examined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					</a:t>
            </a:r>
            <a:r>
              <a:rPr lang="en-AU" dirty="0">
                <a:solidFill>
                  <a:srgbClr val="FF0000"/>
                </a:solidFill>
              </a:rPr>
              <a:t>Textbook ch4 (p. 73)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70" y="118348"/>
            <a:ext cx="2782454" cy="208684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C70CD-C436-486A-97CD-20814B95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295224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539" y="-2588"/>
            <a:ext cx="8229600" cy="1143000"/>
          </a:xfrm>
        </p:spPr>
        <p:txBody>
          <a:bodyPr/>
          <a:lstStyle/>
          <a:p>
            <a:r>
              <a:rPr lang="en-AU" dirty="0"/>
              <a:t>Example 3: Allelic diversity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0869703"/>
              </p:ext>
            </p:extLst>
          </p:nvPr>
        </p:nvGraphicFramePr>
        <p:xfrm>
          <a:off x="395538" y="2204786"/>
          <a:ext cx="8136902" cy="4104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5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5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6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effectLst/>
                        </a:rPr>
                        <a:t>Allozyme</a:t>
                      </a:r>
                      <a:r>
                        <a:rPr lang="en-AU" sz="1400" dirty="0">
                          <a:effectLst/>
                        </a:rPr>
                        <a:t> locus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Allele 1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Allele 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Allele 3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(Sum)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(Sum P</a:t>
                      </a:r>
                      <a:r>
                        <a:rPr lang="en-AU" sz="1400" baseline="-25000" dirty="0">
                          <a:effectLst/>
                        </a:rPr>
                        <a:t>i</a:t>
                      </a:r>
                      <a:r>
                        <a:rPr lang="en-AU" sz="1400" baseline="30000" dirty="0">
                          <a:effectLst/>
                        </a:rPr>
                        <a:t>2</a:t>
                      </a:r>
                      <a:r>
                        <a:rPr lang="en-AU" sz="1400" dirty="0">
                          <a:effectLst/>
                        </a:rPr>
                        <a:t>)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H</a:t>
                      </a:r>
                      <a:r>
                        <a:rPr lang="en-AU" sz="1400" baseline="-25000" dirty="0">
                          <a:effectLst/>
                        </a:rPr>
                        <a:t>i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0.60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0.24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0.16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0.4432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0.5568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2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0.63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0.17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0.10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0.4358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0.5642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3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0.87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0.10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0.03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0.7658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0.2322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0.67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0.33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0.5578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0.4422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5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0.76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0.14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0.5972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0.4028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6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0.96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0.04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0.9392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0.0768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7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9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11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1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SUM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2.275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3528" y="980728"/>
            <a:ext cx="8640960" cy="101566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3.</a:t>
            </a: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We used protein electrophoresis to analyse genetic diversity at </a:t>
            </a:r>
            <a:r>
              <a:rPr kumimoji="0" lang="en-AU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12</a:t>
            </a: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loci across 63 </a:t>
            </a:r>
            <a:r>
              <a:rPr lang="en-AU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platypus</a:t>
            </a: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, obtaining the following data: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</a:t>
            </a:r>
            <a:r>
              <a:rPr kumimoji="0" lang="en-A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(b)</a:t>
            </a: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What is the allelic diversity (</a:t>
            </a:r>
            <a:r>
              <a:rPr kumimoji="0" lang="en-AU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</a:t>
            </a: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)?</a:t>
            </a:r>
            <a:endParaRPr kumimoji="0" lang="en-A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5F808-0750-4F64-ADD4-AE592E6C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3014191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6443"/>
            <a:ext cx="8229600" cy="1143000"/>
          </a:xfrm>
        </p:spPr>
        <p:txBody>
          <a:bodyPr/>
          <a:lstStyle/>
          <a:p>
            <a:r>
              <a:rPr lang="en-AU" dirty="0"/>
              <a:t>Example 3: Allelic 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16224" y="5184774"/>
            <a:ext cx="82809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				</a:t>
            </a:r>
            <a:endParaRPr lang="en-AU" sz="2800" b="1" dirty="0"/>
          </a:p>
          <a:p>
            <a:r>
              <a:rPr lang="en-AU" sz="2800" dirty="0"/>
              <a:t>			</a:t>
            </a:r>
            <a:r>
              <a:rPr lang="en-AU" sz="2800" b="1" i="1" dirty="0">
                <a:solidFill>
                  <a:srgbClr val="FF0000"/>
                </a:solidFill>
                <a:latin typeface="Cambria Math"/>
                <a:cs typeface="Cambria Math"/>
              </a:rPr>
              <a:t>A= NA/NT</a:t>
            </a:r>
            <a:r>
              <a:rPr lang="en-AU" sz="2800" dirty="0"/>
              <a:t>  =(</a:t>
            </a:r>
            <a:r>
              <a:rPr lang="en-AU" sz="2800" b="1" dirty="0">
                <a:solidFill>
                  <a:srgbClr val="FFC000"/>
                </a:solidFill>
              </a:rPr>
              <a:t>9</a:t>
            </a:r>
            <a:r>
              <a:rPr lang="en-AU" sz="2800" dirty="0"/>
              <a:t>+</a:t>
            </a: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AU" sz="2800" dirty="0"/>
              <a:t>+</a:t>
            </a:r>
            <a:r>
              <a:rPr lang="en-AU" sz="2800" b="1" dirty="0">
                <a:solidFill>
                  <a:srgbClr val="00B050"/>
                </a:solidFill>
              </a:rPr>
              <a:t>6</a:t>
            </a:r>
            <a:r>
              <a:rPr lang="en-AU" sz="2800" dirty="0"/>
              <a:t>)/12</a:t>
            </a:r>
          </a:p>
          <a:p>
            <a:r>
              <a:rPr lang="en-AU" sz="2800" dirty="0"/>
              <a:t>			   = 1.75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0172"/>
              </p:ext>
            </p:extLst>
          </p:nvPr>
        </p:nvGraphicFramePr>
        <p:xfrm>
          <a:off x="395536" y="980728"/>
          <a:ext cx="8424937" cy="4536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0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7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71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89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effectLst/>
                        </a:rPr>
                        <a:t>Allozyme</a:t>
                      </a:r>
                      <a:r>
                        <a:rPr lang="en-AU" sz="1400" dirty="0">
                          <a:effectLst/>
                        </a:rPr>
                        <a:t> locus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Allele 1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Allele 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Allele 3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(Sum)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(Sum P</a:t>
                      </a:r>
                      <a:r>
                        <a:rPr lang="en-AU" sz="1400" baseline="-25000">
                          <a:effectLst/>
                        </a:rPr>
                        <a:t>i</a:t>
                      </a:r>
                      <a:r>
                        <a:rPr lang="en-AU" sz="1400" baseline="30000">
                          <a:effectLst/>
                        </a:rPr>
                        <a:t>2</a:t>
                      </a:r>
                      <a:r>
                        <a:rPr lang="en-AU" sz="1400">
                          <a:effectLst/>
                        </a:rPr>
                        <a:t>)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H</a:t>
                      </a:r>
                      <a:r>
                        <a:rPr lang="en-AU" sz="1400" baseline="-25000">
                          <a:effectLst/>
                        </a:rPr>
                        <a:t>i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</a:rPr>
                        <a:t>0.60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</a:rPr>
                        <a:t>0.24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chemeClr val="tx1"/>
                          </a:solidFill>
                          <a:effectLst/>
                        </a:rPr>
                        <a:t>0.16</a:t>
                      </a:r>
                      <a:endParaRPr lang="en-AU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0.4432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0.5568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2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</a:rPr>
                        <a:t>0.63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</a:rPr>
                        <a:t>0.17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</a:rPr>
                        <a:t>0.10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0.4358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0.5642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3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</a:rPr>
                        <a:t>0.87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</a:rPr>
                        <a:t>0.10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</a:rPr>
                        <a:t>0.03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0.7658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0.2322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0.67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0.33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0.5578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0.4422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5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0.76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0.14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0.5972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0.4028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6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0.96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0.04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0.9392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0.0768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7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8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9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11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1.00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1.0000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0.0000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SUM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12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2.275</a:t>
                      </a: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60F66E-D5C1-4378-A78E-49B7FED9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/>
          <a:p>
            <a:r>
              <a:rPr lang="en-AU" dirty="0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3242093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Genotype and Allele Frequencies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126409"/>
              </p:ext>
            </p:extLst>
          </p:nvPr>
        </p:nvGraphicFramePr>
        <p:xfrm>
          <a:off x="395536" y="1340768"/>
          <a:ext cx="7992889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Number </a:t>
                      </a:r>
                      <a:r>
                        <a:rPr lang="en-AU" baseline="0" dirty="0"/>
                        <a:t>of individuals (Genotype numbers)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E9284-FDA5-4532-B156-9BAA4C9C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4043036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32342"/>
              </p:ext>
            </p:extLst>
          </p:nvPr>
        </p:nvGraphicFramePr>
        <p:xfrm>
          <a:off x="395536" y="1340768"/>
          <a:ext cx="7992889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Number </a:t>
                      </a:r>
                      <a:r>
                        <a:rPr lang="en-AU" baseline="0" dirty="0"/>
                        <a:t>of individuals (Genotype numbers)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Genotype frequencies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80AE87F9-6B00-1743-BADB-F1A56C82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A32284-2941-574A-8231-71317348E7EF}"/>
              </a:ext>
            </a:extLst>
          </p:cNvPr>
          <p:cNvSpPr txBox="1">
            <a:spLocks/>
          </p:cNvSpPr>
          <p:nvPr/>
        </p:nvSpPr>
        <p:spPr>
          <a:xfrm>
            <a:off x="457200" y="1977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Genotype and Allele Frequencies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DF9FF4-60D9-4CC3-BD94-5973E420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2292534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110" y="548680"/>
            <a:ext cx="84137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b="1" dirty="0"/>
              <a:t>Mendelian inheritance:</a:t>
            </a:r>
            <a:r>
              <a:rPr lang="en-AU" dirty="0"/>
              <a:t> If two parents have genotypes of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b="1" dirty="0"/>
              <a:t> </a:t>
            </a:r>
            <a:r>
              <a:rPr lang="en-AU" dirty="0"/>
              <a:t>and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dirty="0"/>
              <a:t> at a single locus, what are the expected frequencies of the different progeny genotypes?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1818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1560" y="3068960"/>
            <a:ext cx="7272808" cy="3384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A5685-7FF4-44BA-81C6-F737CA804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657309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3340149"/>
            <a:ext cx="856895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1F497D"/>
                </a:solidFill>
              </a:rPr>
              <a:t>Allele frequencies (</a:t>
            </a:r>
            <a:r>
              <a:rPr lang="en-AU" sz="2800" b="1" i="1" dirty="0">
                <a:solidFill>
                  <a:srgbClr val="00B050"/>
                </a:solidFill>
                <a:latin typeface="Georgia" pitchFamily="18" charset="0"/>
              </a:rPr>
              <a:t>p</a:t>
            </a:r>
            <a:r>
              <a:rPr lang="en-AU" sz="2800" dirty="0">
                <a:solidFill>
                  <a:srgbClr val="1F497D"/>
                </a:solidFill>
              </a:rPr>
              <a:t> &amp; </a:t>
            </a:r>
            <a:r>
              <a:rPr lang="en-AU" sz="2800" b="1" i="1" dirty="0">
                <a:solidFill>
                  <a:srgbClr val="FF0000"/>
                </a:solidFill>
                <a:latin typeface="Georgia" pitchFamily="18" charset="0"/>
              </a:rPr>
              <a:t>q</a:t>
            </a:r>
            <a:r>
              <a:rPr lang="en-AU" sz="2800" dirty="0">
                <a:solidFill>
                  <a:srgbClr val="1F497D"/>
                </a:solidFill>
              </a:rPr>
              <a:t> for 2 alleles)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1F497D"/>
                </a:solidFill>
              </a:rPr>
              <a:t>If </a:t>
            </a:r>
            <a:r>
              <a:rPr lang="en-AU" sz="2800" i="1" dirty="0">
                <a:solidFill>
                  <a:srgbClr val="1F497D"/>
                </a:solidFill>
                <a:latin typeface="Georgia" pitchFamily="18" charset="0"/>
              </a:rPr>
              <a:t>p</a:t>
            </a:r>
            <a:r>
              <a:rPr lang="en-AU" sz="2800" dirty="0">
                <a:solidFill>
                  <a:srgbClr val="1F497D"/>
                </a:solidFill>
              </a:rPr>
              <a:t> refers to the frequency of A</a:t>
            </a:r>
            <a:r>
              <a:rPr lang="en-AU" sz="2800" baseline="-25000" dirty="0">
                <a:solidFill>
                  <a:srgbClr val="1F497D"/>
                </a:solidFill>
              </a:rPr>
              <a:t>1</a:t>
            </a:r>
            <a:r>
              <a:rPr lang="en-AU" sz="2800" dirty="0">
                <a:solidFill>
                  <a:srgbClr val="1F497D"/>
                </a:solidFill>
              </a:rPr>
              <a:t>, then:</a:t>
            </a:r>
          </a:p>
          <a:p>
            <a:pPr>
              <a:spcAft>
                <a:spcPts val="1200"/>
              </a:spcAft>
            </a:pPr>
            <a:r>
              <a:rPr lang="en-AU" sz="3600" dirty="0">
                <a:solidFill>
                  <a:srgbClr val="1F497D"/>
                </a:solidFill>
              </a:rPr>
              <a:t>   </a:t>
            </a:r>
            <a:endParaRPr lang="en-AU" sz="2800" dirty="0">
              <a:solidFill>
                <a:srgbClr val="1F497D"/>
              </a:solidFill>
            </a:endParaRPr>
          </a:p>
          <a:p>
            <a:endParaRPr lang="en-AU" sz="2800" dirty="0">
              <a:solidFill>
                <a:srgbClr val="1F497D"/>
              </a:solidFill>
            </a:endParaRPr>
          </a:p>
          <a:p>
            <a:endParaRPr lang="en-AU" sz="2800" dirty="0">
              <a:solidFill>
                <a:srgbClr val="1F497D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93976"/>
              </p:ext>
            </p:extLst>
          </p:nvPr>
        </p:nvGraphicFramePr>
        <p:xfrm>
          <a:off x="395536" y="1340768"/>
          <a:ext cx="7992889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Number </a:t>
                      </a:r>
                      <a:r>
                        <a:rPr lang="en-AU" baseline="0" dirty="0"/>
                        <a:t>of individuals (Genotype numbers)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Genotype frequencies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1DD5470-AF3D-7545-8DF7-69166207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A3AD6-3890-BF45-AFED-EF2DEAF65460}"/>
              </a:ext>
            </a:extLst>
          </p:cNvPr>
          <p:cNvSpPr txBox="1">
            <a:spLocks/>
          </p:cNvSpPr>
          <p:nvPr/>
        </p:nvSpPr>
        <p:spPr>
          <a:xfrm>
            <a:off x="457200" y="1977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Genotype and Allele Frequencies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E2B9F1-C0B6-4AB8-99F4-994C808F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075321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1520" y="3340149"/>
            <a:ext cx="856895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1F497D"/>
                </a:solidFill>
              </a:rPr>
              <a:t>Allele frequencies (</a:t>
            </a:r>
            <a:r>
              <a:rPr lang="en-AU" sz="2800" b="1" i="1" dirty="0">
                <a:solidFill>
                  <a:srgbClr val="00B050"/>
                </a:solidFill>
                <a:latin typeface="Georgia" pitchFamily="18" charset="0"/>
              </a:rPr>
              <a:t>p</a:t>
            </a:r>
            <a:r>
              <a:rPr lang="en-AU" sz="2800" dirty="0">
                <a:solidFill>
                  <a:srgbClr val="1F497D"/>
                </a:solidFill>
              </a:rPr>
              <a:t> &amp; </a:t>
            </a:r>
            <a:r>
              <a:rPr lang="en-AU" sz="2800" b="1" i="1" dirty="0">
                <a:solidFill>
                  <a:srgbClr val="FF0000"/>
                </a:solidFill>
                <a:latin typeface="Georgia" pitchFamily="18" charset="0"/>
              </a:rPr>
              <a:t>q</a:t>
            </a:r>
            <a:r>
              <a:rPr lang="en-AU" sz="2800" dirty="0">
                <a:solidFill>
                  <a:srgbClr val="1F497D"/>
                </a:solidFill>
              </a:rPr>
              <a:t> for 2 alleles)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1F497D"/>
                </a:solidFill>
              </a:rPr>
              <a:t>If </a:t>
            </a:r>
            <a:r>
              <a:rPr lang="en-AU" sz="2800" i="1" dirty="0">
                <a:solidFill>
                  <a:srgbClr val="1F497D"/>
                </a:solidFill>
                <a:latin typeface="Georgia" pitchFamily="18" charset="0"/>
              </a:rPr>
              <a:t>p</a:t>
            </a:r>
            <a:r>
              <a:rPr lang="en-AU" sz="2800" dirty="0">
                <a:solidFill>
                  <a:srgbClr val="1F497D"/>
                </a:solidFill>
              </a:rPr>
              <a:t> refers to the frequency of A</a:t>
            </a:r>
            <a:r>
              <a:rPr lang="en-AU" sz="2800" baseline="-25000" dirty="0">
                <a:solidFill>
                  <a:srgbClr val="1F497D"/>
                </a:solidFill>
              </a:rPr>
              <a:t>1</a:t>
            </a:r>
            <a:r>
              <a:rPr lang="en-AU" sz="2800" dirty="0">
                <a:solidFill>
                  <a:srgbClr val="1F497D"/>
                </a:solidFill>
              </a:rPr>
              <a:t>, then:</a:t>
            </a:r>
          </a:p>
          <a:p>
            <a:pPr>
              <a:spcAft>
                <a:spcPts val="1200"/>
              </a:spcAft>
            </a:pPr>
            <a:r>
              <a:rPr lang="en-AU" sz="3600" dirty="0">
                <a:solidFill>
                  <a:srgbClr val="1F497D"/>
                </a:solidFill>
              </a:rPr>
              <a:t>   </a:t>
            </a:r>
            <a:r>
              <a:rPr lang="en-AU" sz="2800" b="1" i="1" dirty="0"/>
              <a:t>p</a:t>
            </a:r>
            <a:r>
              <a:rPr lang="en-AU" sz="2800" b="1" dirty="0"/>
              <a:t> = (Total count of allele A</a:t>
            </a:r>
            <a:r>
              <a:rPr lang="en-AU" sz="2800" b="1" baseline="-25000" dirty="0"/>
              <a:t>1</a:t>
            </a:r>
            <a:r>
              <a:rPr lang="en-AU" sz="2800" b="1" dirty="0"/>
              <a:t>)</a:t>
            </a:r>
            <a:r>
              <a:rPr lang="en-AU" sz="2800" b="1" baseline="-25000" dirty="0"/>
              <a:t> </a:t>
            </a:r>
            <a:r>
              <a:rPr lang="en-AU" sz="2800" b="1" dirty="0"/>
              <a:t>/ (Total number of alleles)</a:t>
            </a:r>
            <a:endParaRPr lang="en-AU" sz="2800" dirty="0">
              <a:solidFill>
                <a:srgbClr val="1F497D"/>
              </a:solidFill>
            </a:endParaRPr>
          </a:p>
          <a:p>
            <a:pPr>
              <a:spcAft>
                <a:spcPts val="1200"/>
              </a:spcAft>
            </a:pPr>
            <a:endParaRPr lang="en-AU" sz="2800" b="1" dirty="0">
              <a:solidFill>
                <a:srgbClr val="00B050"/>
              </a:solidFill>
            </a:endParaRPr>
          </a:p>
          <a:p>
            <a:endParaRPr lang="en-AU" sz="2800" dirty="0">
              <a:solidFill>
                <a:srgbClr val="1F497D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405513"/>
              </p:ext>
            </p:extLst>
          </p:nvPr>
        </p:nvGraphicFramePr>
        <p:xfrm>
          <a:off x="395536" y="1340768"/>
          <a:ext cx="7992889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Number </a:t>
                      </a:r>
                      <a:r>
                        <a:rPr lang="en-AU" baseline="0" dirty="0"/>
                        <a:t>of individuals (Genotype numbers)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Genotype frequencies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16A9A70-D8F4-3D4A-81CC-96EB4E28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33AC90F-CF2C-B146-B6E3-FD22896C2EBF}"/>
              </a:ext>
            </a:extLst>
          </p:cNvPr>
          <p:cNvSpPr txBox="1">
            <a:spLocks/>
          </p:cNvSpPr>
          <p:nvPr/>
        </p:nvSpPr>
        <p:spPr>
          <a:xfrm>
            <a:off x="493304" y="2438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Genotype and Allele Frequencies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C87420-859B-42D0-B1C9-115B1F35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693272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3340149"/>
            <a:ext cx="856895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1F497D"/>
                </a:solidFill>
              </a:rPr>
              <a:t>Allele frequencies (</a:t>
            </a:r>
            <a:r>
              <a:rPr lang="en-AU" sz="2800" b="1" i="1" dirty="0">
                <a:solidFill>
                  <a:srgbClr val="00B050"/>
                </a:solidFill>
                <a:latin typeface="Georgia" pitchFamily="18" charset="0"/>
              </a:rPr>
              <a:t>p</a:t>
            </a:r>
            <a:r>
              <a:rPr lang="en-AU" sz="2800" dirty="0">
                <a:solidFill>
                  <a:srgbClr val="1F497D"/>
                </a:solidFill>
              </a:rPr>
              <a:t> &amp; </a:t>
            </a:r>
            <a:r>
              <a:rPr lang="en-AU" sz="2800" b="1" i="1" dirty="0">
                <a:solidFill>
                  <a:srgbClr val="FF0000"/>
                </a:solidFill>
                <a:latin typeface="Georgia" pitchFamily="18" charset="0"/>
              </a:rPr>
              <a:t>q</a:t>
            </a:r>
            <a:r>
              <a:rPr lang="en-AU" sz="2800" dirty="0">
                <a:solidFill>
                  <a:srgbClr val="1F497D"/>
                </a:solidFill>
              </a:rPr>
              <a:t> for 2 alleles)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1F497D"/>
                </a:solidFill>
              </a:rPr>
              <a:t>If </a:t>
            </a:r>
            <a:r>
              <a:rPr lang="en-AU" sz="2800" i="1" dirty="0">
                <a:solidFill>
                  <a:srgbClr val="1F497D"/>
                </a:solidFill>
                <a:latin typeface="Georgia" pitchFamily="18" charset="0"/>
              </a:rPr>
              <a:t>p</a:t>
            </a:r>
            <a:r>
              <a:rPr lang="en-AU" sz="2800" dirty="0">
                <a:solidFill>
                  <a:srgbClr val="1F497D"/>
                </a:solidFill>
              </a:rPr>
              <a:t> refers to the frequency of A</a:t>
            </a:r>
            <a:r>
              <a:rPr lang="en-AU" sz="2800" baseline="-25000" dirty="0">
                <a:solidFill>
                  <a:srgbClr val="1F497D"/>
                </a:solidFill>
              </a:rPr>
              <a:t>1</a:t>
            </a:r>
            <a:r>
              <a:rPr lang="en-AU" sz="2800" dirty="0">
                <a:solidFill>
                  <a:srgbClr val="1F497D"/>
                </a:solidFill>
              </a:rPr>
              <a:t>, then:</a:t>
            </a:r>
          </a:p>
          <a:p>
            <a:pPr>
              <a:spcAft>
                <a:spcPts val="1200"/>
              </a:spcAft>
            </a:pPr>
            <a:r>
              <a:rPr lang="en-AU" sz="2800" b="1" dirty="0"/>
              <a:t>    </a:t>
            </a:r>
            <a:r>
              <a:rPr lang="en-AU" sz="2800" b="1" i="1" dirty="0"/>
              <a:t>p</a:t>
            </a:r>
            <a:r>
              <a:rPr lang="en-AU" sz="2800" b="1" dirty="0"/>
              <a:t> = (Total count of allele A</a:t>
            </a:r>
            <a:r>
              <a:rPr lang="en-AU" sz="2800" b="1" baseline="-25000" dirty="0"/>
              <a:t>1</a:t>
            </a:r>
            <a:r>
              <a:rPr lang="en-AU" sz="2800" b="1" dirty="0"/>
              <a:t>)</a:t>
            </a:r>
            <a:r>
              <a:rPr lang="en-AU" sz="2800" b="1" baseline="-25000" dirty="0"/>
              <a:t> </a:t>
            </a:r>
            <a:r>
              <a:rPr lang="en-AU" sz="2800" b="1" dirty="0"/>
              <a:t>/ (Total number of alleles)</a:t>
            </a:r>
            <a:r>
              <a:rPr lang="en-AU" sz="2800" dirty="0">
                <a:solidFill>
                  <a:srgbClr val="1F497D"/>
                </a:solidFill>
              </a:rPr>
              <a:t>     </a:t>
            </a:r>
          </a:p>
          <a:p>
            <a:pPr>
              <a:spcAft>
                <a:spcPts val="1200"/>
              </a:spcAft>
            </a:pPr>
            <a:r>
              <a:rPr lang="en-AU" sz="2800" b="1" dirty="0">
                <a:solidFill>
                  <a:srgbClr val="000000"/>
                </a:solidFill>
              </a:rPr>
              <a:t>    </a:t>
            </a:r>
            <a:r>
              <a:rPr lang="en-AU" sz="2800" b="1" i="1" dirty="0">
                <a:solidFill>
                  <a:srgbClr val="000000"/>
                </a:solidFill>
              </a:rPr>
              <a:t>p</a:t>
            </a:r>
            <a:r>
              <a:rPr lang="en-AU" sz="2800" b="1" dirty="0">
                <a:solidFill>
                  <a:srgbClr val="000000"/>
                </a:solidFill>
              </a:rPr>
              <a:t> = [(2 X A</a:t>
            </a:r>
            <a:r>
              <a:rPr lang="en-AU" sz="2800" b="1" baseline="-25000" dirty="0">
                <a:solidFill>
                  <a:srgbClr val="000000"/>
                </a:solidFill>
              </a:rPr>
              <a:t>1</a:t>
            </a:r>
            <a:r>
              <a:rPr lang="en-AU" sz="2800" b="1" dirty="0">
                <a:solidFill>
                  <a:srgbClr val="000000"/>
                </a:solidFill>
              </a:rPr>
              <a:t>A</a:t>
            </a:r>
            <a:r>
              <a:rPr lang="en-AU" sz="2800" b="1" baseline="-25000" dirty="0">
                <a:solidFill>
                  <a:srgbClr val="000000"/>
                </a:solidFill>
              </a:rPr>
              <a:t>1</a:t>
            </a:r>
            <a:r>
              <a:rPr lang="en-AU" sz="2800" b="1" dirty="0">
                <a:solidFill>
                  <a:srgbClr val="000000"/>
                </a:solidFill>
              </a:rPr>
              <a:t>) + (1 X A</a:t>
            </a:r>
            <a:r>
              <a:rPr lang="en-AU" sz="2800" b="1" baseline="-25000" dirty="0">
                <a:solidFill>
                  <a:srgbClr val="000000"/>
                </a:solidFill>
              </a:rPr>
              <a:t>1</a:t>
            </a:r>
            <a:r>
              <a:rPr lang="en-AU" sz="2800" b="1" dirty="0">
                <a:solidFill>
                  <a:srgbClr val="000000"/>
                </a:solidFill>
              </a:rPr>
              <a:t>A</a:t>
            </a:r>
            <a:r>
              <a:rPr lang="en-AU" sz="2800" b="1" baseline="-25000" dirty="0">
                <a:solidFill>
                  <a:srgbClr val="000000"/>
                </a:solidFill>
              </a:rPr>
              <a:t>2</a:t>
            </a:r>
            <a:r>
              <a:rPr lang="en-AU" sz="2800" b="1" dirty="0">
                <a:solidFill>
                  <a:srgbClr val="000000"/>
                </a:solidFill>
              </a:rPr>
              <a:t>) ] / (2 X 67)</a:t>
            </a:r>
          </a:p>
          <a:p>
            <a:pPr>
              <a:spcAft>
                <a:spcPts val="1200"/>
              </a:spcAft>
            </a:pPr>
            <a:r>
              <a:rPr lang="en-AU" sz="2800" b="1" dirty="0">
                <a:solidFill>
                  <a:srgbClr val="000000"/>
                </a:solidFill>
              </a:rPr>
              <a:t>    </a:t>
            </a:r>
            <a:r>
              <a:rPr lang="en-AU" sz="2800" b="1" i="1" dirty="0">
                <a:solidFill>
                  <a:srgbClr val="000000"/>
                </a:solidFill>
              </a:rPr>
              <a:t>p</a:t>
            </a:r>
            <a:r>
              <a:rPr lang="en-AU" sz="2800" b="1" dirty="0">
                <a:solidFill>
                  <a:srgbClr val="000000"/>
                </a:solidFill>
              </a:rPr>
              <a:t> = [(2 X 37) + 24] / 134 </a:t>
            </a:r>
            <a:r>
              <a:rPr lang="en-AU" sz="2800" b="1" dirty="0">
                <a:solidFill>
                  <a:srgbClr val="FF0000"/>
                </a:solidFill>
              </a:rPr>
              <a:t>= 0.731</a:t>
            </a:r>
          </a:p>
          <a:p>
            <a:pPr>
              <a:spcAft>
                <a:spcPts val="1200"/>
              </a:spcAft>
            </a:pPr>
            <a:endParaRPr lang="en-AU" sz="2800" dirty="0">
              <a:solidFill>
                <a:srgbClr val="1F497D"/>
              </a:solidFill>
            </a:endParaRPr>
          </a:p>
          <a:p>
            <a:pPr>
              <a:spcAft>
                <a:spcPts val="1200"/>
              </a:spcAft>
            </a:pPr>
            <a:endParaRPr lang="en-AU" sz="2800" b="1" dirty="0">
              <a:solidFill>
                <a:srgbClr val="00B050"/>
              </a:solidFill>
            </a:endParaRPr>
          </a:p>
          <a:p>
            <a:endParaRPr lang="en-AU" sz="2800" dirty="0">
              <a:solidFill>
                <a:srgbClr val="1F497D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49086"/>
              </p:ext>
            </p:extLst>
          </p:nvPr>
        </p:nvGraphicFramePr>
        <p:xfrm>
          <a:off x="395536" y="1340768"/>
          <a:ext cx="7992889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Number </a:t>
                      </a:r>
                      <a:r>
                        <a:rPr lang="en-AU" baseline="0" dirty="0"/>
                        <a:t>of individuals (Genotype numbers)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Genotype frequencies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38709DA-AFB8-6D41-84B4-7D4203E56556}"/>
              </a:ext>
            </a:extLst>
          </p:cNvPr>
          <p:cNvSpPr txBox="1">
            <a:spLocks/>
          </p:cNvSpPr>
          <p:nvPr/>
        </p:nvSpPr>
        <p:spPr>
          <a:xfrm>
            <a:off x="493304" y="2438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Genotype and Allele Frequencies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F8C44F-002A-4625-AC1C-30EF732F7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778236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3340149"/>
            <a:ext cx="8568952" cy="4001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1F497D"/>
                </a:solidFill>
              </a:rPr>
              <a:t>Allele frequencies (</a:t>
            </a:r>
            <a:r>
              <a:rPr lang="en-AU" sz="2800" b="1" i="1" dirty="0">
                <a:solidFill>
                  <a:srgbClr val="00B050"/>
                </a:solidFill>
                <a:latin typeface="Georgia" pitchFamily="18" charset="0"/>
              </a:rPr>
              <a:t>p</a:t>
            </a:r>
            <a:r>
              <a:rPr lang="en-AU" sz="2800" dirty="0">
                <a:solidFill>
                  <a:srgbClr val="1F497D"/>
                </a:solidFill>
              </a:rPr>
              <a:t> &amp; </a:t>
            </a:r>
            <a:r>
              <a:rPr lang="en-AU" sz="2800" b="1" i="1" dirty="0">
                <a:solidFill>
                  <a:srgbClr val="FF0000"/>
                </a:solidFill>
                <a:latin typeface="Georgia" pitchFamily="18" charset="0"/>
              </a:rPr>
              <a:t>q</a:t>
            </a:r>
            <a:r>
              <a:rPr lang="en-AU" sz="2800" dirty="0">
                <a:solidFill>
                  <a:srgbClr val="1F497D"/>
                </a:solidFill>
              </a:rPr>
              <a:t> for 2 alleles)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1F497D"/>
                </a:solidFill>
              </a:rPr>
              <a:t>If </a:t>
            </a:r>
            <a:r>
              <a:rPr lang="en-AU" sz="2800" i="1" dirty="0">
                <a:solidFill>
                  <a:srgbClr val="1F497D"/>
                </a:solidFill>
                <a:latin typeface="Georgia" pitchFamily="18" charset="0"/>
              </a:rPr>
              <a:t>q</a:t>
            </a:r>
            <a:r>
              <a:rPr lang="en-AU" sz="2800" dirty="0">
                <a:solidFill>
                  <a:srgbClr val="1F497D"/>
                </a:solidFill>
              </a:rPr>
              <a:t> refers to the frequency of A</a:t>
            </a:r>
            <a:r>
              <a:rPr lang="en-AU" sz="2800" baseline="-25000" dirty="0">
                <a:solidFill>
                  <a:srgbClr val="1F497D"/>
                </a:solidFill>
              </a:rPr>
              <a:t>2</a:t>
            </a:r>
            <a:r>
              <a:rPr lang="en-AU" sz="2800" dirty="0">
                <a:solidFill>
                  <a:srgbClr val="1F497D"/>
                </a:solidFill>
              </a:rPr>
              <a:t>, then:</a:t>
            </a:r>
          </a:p>
          <a:p>
            <a:pPr>
              <a:spcAft>
                <a:spcPts val="1200"/>
              </a:spcAft>
            </a:pPr>
            <a:r>
              <a:rPr lang="en-AU" sz="3600" dirty="0">
                <a:solidFill>
                  <a:srgbClr val="1F497D"/>
                </a:solidFill>
              </a:rPr>
              <a:t>    </a:t>
            </a:r>
            <a:r>
              <a:rPr lang="en-AU" sz="2800" b="1" i="1" dirty="0">
                <a:solidFill>
                  <a:srgbClr val="000000"/>
                </a:solidFill>
              </a:rPr>
              <a:t>q</a:t>
            </a:r>
            <a:r>
              <a:rPr lang="en-AU" sz="2800" b="1" dirty="0">
                <a:solidFill>
                  <a:srgbClr val="000000"/>
                </a:solidFill>
              </a:rPr>
              <a:t> = [(2 X A</a:t>
            </a:r>
            <a:r>
              <a:rPr lang="en-AU" sz="2800" b="1" baseline="-25000" dirty="0">
                <a:solidFill>
                  <a:srgbClr val="000000"/>
                </a:solidFill>
              </a:rPr>
              <a:t>2</a:t>
            </a:r>
            <a:r>
              <a:rPr lang="en-AU" sz="2800" b="1" dirty="0">
                <a:solidFill>
                  <a:srgbClr val="000000"/>
                </a:solidFill>
              </a:rPr>
              <a:t>A</a:t>
            </a:r>
            <a:r>
              <a:rPr lang="en-AU" sz="2800" b="1" baseline="-25000" dirty="0">
                <a:solidFill>
                  <a:srgbClr val="000000"/>
                </a:solidFill>
              </a:rPr>
              <a:t>2</a:t>
            </a:r>
            <a:r>
              <a:rPr lang="en-AU" sz="2800" b="1" dirty="0">
                <a:solidFill>
                  <a:srgbClr val="000000"/>
                </a:solidFill>
              </a:rPr>
              <a:t>) + (1 X A</a:t>
            </a:r>
            <a:r>
              <a:rPr lang="en-AU" sz="2800" b="1" baseline="-25000" dirty="0">
                <a:solidFill>
                  <a:srgbClr val="000000"/>
                </a:solidFill>
              </a:rPr>
              <a:t>1</a:t>
            </a:r>
            <a:r>
              <a:rPr lang="en-AU" sz="2800" b="1" dirty="0">
                <a:solidFill>
                  <a:srgbClr val="000000"/>
                </a:solidFill>
              </a:rPr>
              <a:t>A</a:t>
            </a:r>
            <a:r>
              <a:rPr lang="en-AU" sz="2800" b="1" baseline="-25000" dirty="0">
                <a:solidFill>
                  <a:srgbClr val="000000"/>
                </a:solidFill>
              </a:rPr>
              <a:t>2</a:t>
            </a:r>
            <a:r>
              <a:rPr lang="en-AU" sz="2800" b="1" dirty="0">
                <a:solidFill>
                  <a:srgbClr val="000000"/>
                </a:solidFill>
              </a:rPr>
              <a:t>) ] / (2 X 67)</a:t>
            </a:r>
          </a:p>
          <a:p>
            <a:pPr>
              <a:spcAft>
                <a:spcPts val="1200"/>
              </a:spcAft>
            </a:pPr>
            <a:r>
              <a:rPr lang="en-AU" sz="2800" b="1" dirty="0">
                <a:solidFill>
                  <a:srgbClr val="000000"/>
                </a:solidFill>
              </a:rPr>
              <a:t>      </a:t>
            </a:r>
            <a:r>
              <a:rPr lang="en-AU" sz="2800" b="1" i="1" dirty="0">
                <a:solidFill>
                  <a:srgbClr val="000000"/>
                </a:solidFill>
              </a:rPr>
              <a:t>q</a:t>
            </a:r>
            <a:r>
              <a:rPr lang="en-AU" sz="2800" b="1" dirty="0">
                <a:solidFill>
                  <a:srgbClr val="000000"/>
                </a:solidFill>
              </a:rPr>
              <a:t> = [(2 X 6) + 24] / 134 </a:t>
            </a:r>
            <a:r>
              <a:rPr lang="en-AU" sz="2800" b="1" dirty="0">
                <a:solidFill>
                  <a:srgbClr val="FF0000"/>
                </a:solidFill>
              </a:rPr>
              <a:t>= 0.269</a:t>
            </a:r>
          </a:p>
          <a:p>
            <a:pPr>
              <a:spcAft>
                <a:spcPts val="1200"/>
              </a:spcAft>
            </a:pPr>
            <a:endParaRPr lang="en-AU" sz="2800" dirty="0">
              <a:solidFill>
                <a:srgbClr val="1F497D"/>
              </a:solidFill>
            </a:endParaRPr>
          </a:p>
          <a:p>
            <a:endParaRPr lang="en-AU" sz="2800" dirty="0">
              <a:solidFill>
                <a:srgbClr val="1F497D"/>
              </a:solidFill>
            </a:endParaRPr>
          </a:p>
          <a:p>
            <a:endParaRPr lang="en-AU" sz="2800" dirty="0">
              <a:solidFill>
                <a:srgbClr val="1F497D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450248"/>
              </p:ext>
            </p:extLst>
          </p:nvPr>
        </p:nvGraphicFramePr>
        <p:xfrm>
          <a:off x="395536" y="1340768"/>
          <a:ext cx="7992889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Number </a:t>
                      </a:r>
                      <a:r>
                        <a:rPr lang="en-AU" baseline="0" dirty="0"/>
                        <a:t>of individuals (Genotype numbers)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Genotype frequencies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186D228-BD1B-1643-9A1A-BEE3986E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704D8B-62D3-9D41-9873-4C38F02C0CA7}"/>
              </a:ext>
            </a:extLst>
          </p:cNvPr>
          <p:cNvSpPr txBox="1">
            <a:spLocks/>
          </p:cNvSpPr>
          <p:nvPr/>
        </p:nvSpPr>
        <p:spPr>
          <a:xfrm>
            <a:off x="457200" y="1977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Genotype and Allele Frequencies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5AFD60-A8AC-4D3A-B7B7-BD2E792F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3822441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3340149"/>
            <a:ext cx="8568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1F497D"/>
                </a:solidFill>
              </a:rPr>
              <a:t>Allele frequencies (</a:t>
            </a:r>
            <a:r>
              <a:rPr lang="en-AU" sz="2800" b="1" i="1" dirty="0">
                <a:solidFill>
                  <a:srgbClr val="00B050"/>
                </a:solidFill>
                <a:latin typeface="Georgia" pitchFamily="18" charset="0"/>
              </a:rPr>
              <a:t>p</a:t>
            </a:r>
            <a:r>
              <a:rPr lang="en-AU" sz="2800" dirty="0">
                <a:solidFill>
                  <a:srgbClr val="1F497D"/>
                </a:solidFill>
              </a:rPr>
              <a:t> &amp; </a:t>
            </a:r>
            <a:r>
              <a:rPr lang="en-AU" sz="2800" b="1" i="1" dirty="0">
                <a:solidFill>
                  <a:srgbClr val="FF0000"/>
                </a:solidFill>
                <a:latin typeface="Georgia" pitchFamily="18" charset="0"/>
              </a:rPr>
              <a:t>q</a:t>
            </a:r>
            <a:r>
              <a:rPr lang="en-AU" sz="2800" dirty="0">
                <a:solidFill>
                  <a:srgbClr val="1F497D"/>
                </a:solidFill>
              </a:rPr>
              <a:t> for 2 alleles)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1F497D"/>
                </a:solidFill>
              </a:rPr>
              <a:t>If </a:t>
            </a:r>
            <a:r>
              <a:rPr lang="en-AU" sz="2800" i="1" dirty="0">
                <a:solidFill>
                  <a:srgbClr val="1F497D"/>
                </a:solidFill>
                <a:latin typeface="Georgia" pitchFamily="18" charset="0"/>
              </a:rPr>
              <a:t>q</a:t>
            </a:r>
            <a:r>
              <a:rPr lang="en-AU" sz="2800" dirty="0">
                <a:solidFill>
                  <a:srgbClr val="1F497D"/>
                </a:solidFill>
              </a:rPr>
              <a:t> refers to the frequency of A</a:t>
            </a:r>
            <a:r>
              <a:rPr lang="en-AU" sz="2800" baseline="-25000" dirty="0">
                <a:solidFill>
                  <a:srgbClr val="1F497D"/>
                </a:solidFill>
              </a:rPr>
              <a:t>2</a:t>
            </a:r>
            <a:r>
              <a:rPr lang="en-AU" sz="2800" dirty="0">
                <a:solidFill>
                  <a:srgbClr val="1F497D"/>
                </a:solidFill>
              </a:rPr>
              <a:t>, then:</a:t>
            </a:r>
          </a:p>
          <a:p>
            <a:pPr>
              <a:spcAft>
                <a:spcPts val="1200"/>
              </a:spcAft>
            </a:pPr>
            <a:r>
              <a:rPr lang="en-AU" sz="2800" b="1" dirty="0">
                <a:solidFill>
                  <a:srgbClr val="000000"/>
                </a:solidFill>
              </a:rPr>
              <a:t>      </a:t>
            </a:r>
            <a:r>
              <a:rPr lang="en-AU" sz="2800" b="1" i="1" dirty="0">
                <a:solidFill>
                  <a:srgbClr val="000000"/>
                </a:solidFill>
              </a:rPr>
              <a:t>q</a:t>
            </a:r>
            <a:r>
              <a:rPr lang="en-AU" sz="2800" b="1" dirty="0">
                <a:solidFill>
                  <a:srgbClr val="000000"/>
                </a:solidFill>
              </a:rPr>
              <a:t> = [(2 X A</a:t>
            </a:r>
            <a:r>
              <a:rPr lang="en-AU" sz="2800" b="1" baseline="-25000" dirty="0">
                <a:solidFill>
                  <a:srgbClr val="000000"/>
                </a:solidFill>
              </a:rPr>
              <a:t>2</a:t>
            </a:r>
            <a:r>
              <a:rPr lang="en-AU" sz="2800" b="1" dirty="0">
                <a:solidFill>
                  <a:srgbClr val="000000"/>
                </a:solidFill>
              </a:rPr>
              <a:t>A</a:t>
            </a:r>
            <a:r>
              <a:rPr lang="en-AU" sz="2800" b="1" baseline="-25000" dirty="0">
                <a:solidFill>
                  <a:srgbClr val="000000"/>
                </a:solidFill>
              </a:rPr>
              <a:t>2</a:t>
            </a:r>
            <a:r>
              <a:rPr lang="en-AU" sz="2800" b="1" dirty="0">
                <a:solidFill>
                  <a:srgbClr val="000000"/>
                </a:solidFill>
              </a:rPr>
              <a:t>) + (1 X A</a:t>
            </a:r>
            <a:r>
              <a:rPr lang="en-AU" sz="2800" b="1" baseline="-25000" dirty="0">
                <a:solidFill>
                  <a:srgbClr val="000000"/>
                </a:solidFill>
              </a:rPr>
              <a:t>1</a:t>
            </a:r>
            <a:r>
              <a:rPr lang="en-AU" sz="2800" b="1" dirty="0">
                <a:solidFill>
                  <a:srgbClr val="000000"/>
                </a:solidFill>
              </a:rPr>
              <a:t>A</a:t>
            </a:r>
            <a:r>
              <a:rPr lang="en-AU" sz="2800" b="1" baseline="-25000" dirty="0">
                <a:solidFill>
                  <a:srgbClr val="000000"/>
                </a:solidFill>
              </a:rPr>
              <a:t>2</a:t>
            </a:r>
            <a:r>
              <a:rPr lang="en-AU" sz="2800" b="1" dirty="0">
                <a:solidFill>
                  <a:srgbClr val="000000"/>
                </a:solidFill>
              </a:rPr>
              <a:t>) ] / (2 X 67)</a:t>
            </a:r>
          </a:p>
          <a:p>
            <a:pPr>
              <a:spcAft>
                <a:spcPts val="1200"/>
              </a:spcAft>
            </a:pPr>
            <a:r>
              <a:rPr lang="en-AU" sz="2800" b="1" dirty="0">
                <a:solidFill>
                  <a:srgbClr val="000000"/>
                </a:solidFill>
              </a:rPr>
              <a:t>      </a:t>
            </a:r>
            <a:r>
              <a:rPr lang="en-AU" sz="2800" b="1" i="1" dirty="0">
                <a:solidFill>
                  <a:srgbClr val="000000"/>
                </a:solidFill>
              </a:rPr>
              <a:t>q</a:t>
            </a:r>
            <a:r>
              <a:rPr lang="en-AU" sz="2800" b="1" dirty="0">
                <a:solidFill>
                  <a:srgbClr val="000000"/>
                </a:solidFill>
              </a:rPr>
              <a:t> = [(2 X 6) + 24] / 134 </a:t>
            </a:r>
            <a:r>
              <a:rPr lang="en-AU" sz="2800" b="1" dirty="0">
                <a:solidFill>
                  <a:srgbClr val="FF0000"/>
                </a:solidFill>
              </a:rPr>
              <a:t>= 0.269</a:t>
            </a:r>
          </a:p>
          <a:p>
            <a:pPr>
              <a:spcAft>
                <a:spcPts val="1200"/>
              </a:spcAft>
            </a:pPr>
            <a:r>
              <a:rPr lang="en-AU" sz="2800" b="1" dirty="0">
                <a:solidFill>
                  <a:srgbClr val="FF0000"/>
                </a:solidFill>
              </a:rPr>
              <a:t>…or the shorthand version! </a:t>
            </a:r>
            <a:r>
              <a:rPr lang="en-US" sz="2800" b="1" i="1" dirty="0"/>
              <a:t>q</a:t>
            </a:r>
            <a:r>
              <a:rPr lang="en-AU" sz="2800" b="1" dirty="0"/>
              <a:t> = (1 </a:t>
            </a:r>
            <a:r>
              <a:rPr lang="en-US" sz="2800" b="1" dirty="0"/>
              <a:t>–</a:t>
            </a:r>
            <a:r>
              <a:rPr lang="en-AU" sz="2800" b="1" dirty="0"/>
              <a:t> </a:t>
            </a:r>
            <a:r>
              <a:rPr lang="en-AU" sz="2800" b="1" i="1" dirty="0"/>
              <a:t>p</a:t>
            </a:r>
            <a:r>
              <a:rPr lang="en-AU" sz="2800" b="1" dirty="0"/>
              <a:t>) </a:t>
            </a:r>
            <a:endParaRPr lang="en-AU" sz="2800" dirty="0">
              <a:solidFill>
                <a:srgbClr val="1F497D"/>
              </a:solidFill>
            </a:endParaRPr>
          </a:p>
          <a:p>
            <a:pPr>
              <a:spcAft>
                <a:spcPts val="1200"/>
              </a:spcAft>
            </a:pPr>
            <a:endParaRPr lang="en-AU" sz="2800" dirty="0">
              <a:solidFill>
                <a:srgbClr val="1F497D"/>
              </a:solidFill>
            </a:endParaRPr>
          </a:p>
          <a:p>
            <a:endParaRPr lang="en-AU" sz="2800" dirty="0">
              <a:solidFill>
                <a:srgbClr val="1F497D"/>
              </a:solidFill>
            </a:endParaRPr>
          </a:p>
          <a:p>
            <a:endParaRPr lang="en-AU" sz="2800" dirty="0">
              <a:solidFill>
                <a:srgbClr val="1F497D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0189"/>
              </p:ext>
            </p:extLst>
          </p:nvPr>
        </p:nvGraphicFramePr>
        <p:xfrm>
          <a:off x="395536" y="1340768"/>
          <a:ext cx="7992889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Number </a:t>
                      </a:r>
                      <a:r>
                        <a:rPr lang="en-AU" baseline="0" dirty="0"/>
                        <a:t>of individuals (Genotype numbers)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Genotype frequencies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EC80C39-C37A-3C43-84E8-22629A5CF976}"/>
              </a:ext>
            </a:extLst>
          </p:cNvPr>
          <p:cNvSpPr txBox="1">
            <a:spLocks/>
          </p:cNvSpPr>
          <p:nvPr/>
        </p:nvSpPr>
        <p:spPr>
          <a:xfrm>
            <a:off x="457200" y="1977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Genotype and Allele Frequencies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BB200-DDF6-49A1-B5CB-CCA6459A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3761056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Hardy-Weinberg Equilibrium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9534" y="1209164"/>
            <a:ext cx="831272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What you need to calculate:</a:t>
            </a:r>
          </a:p>
          <a:p>
            <a:pPr marL="342900" indent="-342900">
              <a:buAutoNum type="arabicPeriod"/>
            </a:pPr>
            <a:r>
              <a:rPr lang="en-AU" sz="2400" dirty="0"/>
              <a:t>Genotype </a:t>
            </a:r>
            <a:r>
              <a:rPr lang="en-AU" sz="2400" u="sng" dirty="0"/>
              <a:t>numbers </a:t>
            </a:r>
            <a:r>
              <a:rPr lang="en-AU" sz="2400" dirty="0"/>
              <a:t>(OBS) – usually given</a:t>
            </a:r>
          </a:p>
          <a:p>
            <a:pPr marL="342900" indent="-342900">
              <a:buAutoNum type="arabicPeriod"/>
            </a:pPr>
            <a:r>
              <a:rPr lang="en-AU" sz="2400" dirty="0"/>
              <a:t>Allele frequencies (OBS)</a:t>
            </a:r>
          </a:p>
          <a:p>
            <a:pPr marL="342900" indent="-342900">
              <a:buAutoNum type="arabicPeriod"/>
            </a:pPr>
            <a:r>
              <a:rPr lang="en-AU" sz="2400" dirty="0"/>
              <a:t>Genotype frequencies (EXP) using the calculated allele frequencies in the HWE formula (</a:t>
            </a:r>
            <a:r>
              <a:rPr lang="en-AU" sz="2400" i="1" dirty="0"/>
              <a:t>p</a:t>
            </a:r>
            <a:r>
              <a:rPr lang="en-AU" sz="2400" i="1" baseline="30000" dirty="0"/>
              <a:t>2</a:t>
            </a:r>
            <a:r>
              <a:rPr lang="en-AU" sz="2400" i="1" dirty="0"/>
              <a:t>, 2pq, q</a:t>
            </a:r>
            <a:r>
              <a:rPr lang="en-AU" sz="2400" i="1" baseline="30000" dirty="0"/>
              <a:t>2</a:t>
            </a:r>
            <a:r>
              <a:rPr lang="en-AU" sz="2400" i="1" dirty="0"/>
              <a:t>)</a:t>
            </a:r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Transform the EXP frequencies into EXP numbers</a:t>
            </a:r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Compare OBS numbers (1) to EXP numbers (4) using chi sq.</a:t>
            </a:r>
          </a:p>
          <a:p>
            <a:pPr marL="342900" indent="-342900">
              <a:buAutoNum type="arabicPeriod"/>
            </a:pPr>
            <a:endParaRPr lang="en-A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656717"/>
              </p:ext>
            </p:extLst>
          </p:nvPr>
        </p:nvGraphicFramePr>
        <p:xfrm>
          <a:off x="555434" y="3208757"/>
          <a:ext cx="7992889" cy="190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335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Number </a:t>
                      </a:r>
                      <a:r>
                        <a:rPr lang="en-AU" baseline="0" dirty="0"/>
                        <a:t>of individuals (Genotype numbers)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Genotype frequencies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57976" y="5088564"/>
            <a:ext cx="7311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400" dirty="0">
                <a:solidFill>
                  <a:srgbClr val="1F497D"/>
                </a:solidFill>
              </a:rPr>
              <a:t> </a:t>
            </a:r>
            <a:r>
              <a:rPr lang="en-AU" b="1" i="1" dirty="0">
                <a:solidFill>
                  <a:srgbClr val="000000"/>
                </a:solidFill>
              </a:rPr>
              <a:t>p</a:t>
            </a:r>
            <a:r>
              <a:rPr lang="en-AU" b="1" dirty="0">
                <a:solidFill>
                  <a:srgbClr val="000000"/>
                </a:solidFill>
              </a:rPr>
              <a:t> = [(2 X 37) + 24] / 134 </a:t>
            </a:r>
            <a:r>
              <a:rPr lang="en-AU" b="1" dirty="0">
                <a:solidFill>
                  <a:srgbClr val="FF0000"/>
                </a:solidFill>
              </a:rPr>
              <a:t>= 0.731</a:t>
            </a:r>
          </a:p>
          <a:p>
            <a:pPr>
              <a:spcAft>
                <a:spcPts val="1200"/>
              </a:spcAft>
            </a:pPr>
            <a:r>
              <a:rPr lang="en-AU" b="1" i="1" dirty="0">
                <a:solidFill>
                  <a:srgbClr val="000000"/>
                </a:solidFill>
              </a:rPr>
              <a:t>q</a:t>
            </a:r>
            <a:r>
              <a:rPr lang="en-AU" b="1" dirty="0">
                <a:solidFill>
                  <a:srgbClr val="000000"/>
                </a:solidFill>
              </a:rPr>
              <a:t> = [(2 X 6) + 24] / 134 </a:t>
            </a:r>
            <a:r>
              <a:rPr lang="en-AU" b="1" dirty="0">
                <a:solidFill>
                  <a:srgbClr val="FF0000"/>
                </a:solidFill>
              </a:rPr>
              <a:t>= 0.269</a:t>
            </a:r>
          </a:p>
          <a:p>
            <a:pPr>
              <a:spcAft>
                <a:spcPts val="1200"/>
              </a:spcAft>
            </a:pPr>
            <a:endParaRPr lang="en-AU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0EF4B-D3BA-F44A-AD7F-4A7169045375}"/>
              </a:ext>
            </a:extLst>
          </p:cNvPr>
          <p:cNvSpPr txBox="1"/>
          <p:nvPr/>
        </p:nvSpPr>
        <p:spPr>
          <a:xfrm>
            <a:off x="4034118" y="5392271"/>
            <a:ext cx="25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equal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183E8C-8335-AB4A-8B36-CA1E3D2FCC26}"/>
              </a:ext>
            </a:extLst>
          </p:cNvPr>
          <p:cNvCxnSpPr>
            <a:stCxn id="4" idx="1"/>
          </p:cNvCxnSpPr>
          <p:nvPr/>
        </p:nvCxnSpPr>
        <p:spPr>
          <a:xfrm flipH="1">
            <a:off x="3563471" y="5576937"/>
            <a:ext cx="470647" cy="3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04A683B-189E-41D7-88D1-36D04F38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277828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Hardy-Weinberg Equilibrium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026242"/>
              </p:ext>
            </p:extLst>
          </p:nvPr>
        </p:nvGraphicFramePr>
        <p:xfrm>
          <a:off x="258791" y="1521916"/>
          <a:ext cx="8618011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b="1" dirty="0"/>
                        <a:t>SUM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b="1" dirty="0"/>
                    </a:p>
                    <a:p>
                      <a:r>
                        <a:rPr lang="en-AU" b="1" dirty="0"/>
                        <a:t>Observed </a:t>
                      </a:r>
                      <a:r>
                        <a:rPr lang="en-AU" dirty="0"/>
                        <a:t>number </a:t>
                      </a:r>
                      <a:r>
                        <a:rPr lang="en-AU" baseline="0" dirty="0"/>
                        <a:t>of individuals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AU" dirty="0"/>
                        <a:t>H-W</a:t>
                      </a:r>
                      <a:r>
                        <a:rPr lang="en-AU" baseline="0" dirty="0"/>
                        <a:t> expected</a:t>
                      </a:r>
                      <a:r>
                        <a:rPr lang="en-AU" dirty="0"/>
                        <a:t> frequencies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P</a:t>
                      </a:r>
                      <a:r>
                        <a:rPr lang="en-AU" b="1" i="1" baseline="3000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endParaRPr lang="en-AU" b="1" i="1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r>
                        <a:rPr lang="en-AU" b="1" i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p</a:t>
                      </a:r>
                      <a:r>
                        <a:rPr lang="en-AU" b="1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q</a:t>
                      </a:r>
                      <a:r>
                        <a:rPr lang="en-AU" b="1" i="1" baseline="3000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endParaRPr lang="en-AU" b="1" i="1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AU" dirty="0">
                        <a:latin typeface="Georgia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800" b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latin typeface="Georgia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AU" dirty="0"/>
                        <a:t>H-W expected number of individuals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600" b="0" dirty="0">
                        <a:latin typeface="Georgia" pitchFamily="18" charset="0"/>
                      </a:endParaRPr>
                    </a:p>
                    <a:p>
                      <a:pPr algn="ctr"/>
                      <a:endParaRPr lang="en-AU" sz="1600" b="0" dirty="0">
                        <a:latin typeface="Georgia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600" b="0" dirty="0">
                        <a:latin typeface="Georgia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latin typeface="Georgia" pitchFamily="18" charset="0"/>
                      </a:endParaRP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pPr algn="ctr"/>
                      <a:endParaRPr lang="en-AU" b="0" dirty="0">
                        <a:latin typeface="Georgia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66E388-2007-4B1C-9773-6D8C8C41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4043036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Hardy-Weinberg Equilibrium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71792"/>
              </p:ext>
            </p:extLst>
          </p:nvPr>
        </p:nvGraphicFramePr>
        <p:xfrm>
          <a:off x="258791" y="1521916"/>
          <a:ext cx="8618011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b="1" dirty="0"/>
                        <a:t>SUM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  <a:p>
                      <a:r>
                        <a:rPr lang="en-AU" dirty="0"/>
                        <a:t>Observed number </a:t>
                      </a:r>
                      <a:r>
                        <a:rPr lang="en-AU" baseline="0" dirty="0"/>
                        <a:t>of individuals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AU" dirty="0"/>
                        <a:t>H-W</a:t>
                      </a:r>
                      <a:r>
                        <a:rPr lang="en-AU" baseline="0" dirty="0"/>
                        <a:t> </a:t>
                      </a:r>
                      <a:r>
                        <a:rPr lang="en-AU" b="1" baseline="0" dirty="0"/>
                        <a:t>expected</a:t>
                      </a:r>
                      <a:r>
                        <a:rPr lang="en-AU" b="1" dirty="0"/>
                        <a:t> frequencies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P</a:t>
                      </a:r>
                      <a:r>
                        <a:rPr lang="en-AU" b="1" i="1" baseline="3000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endParaRPr lang="en-AU" b="1" i="1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r>
                        <a:rPr lang="en-AU" b="1" i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p</a:t>
                      </a:r>
                      <a:r>
                        <a:rPr lang="en-AU" b="1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q</a:t>
                      </a:r>
                      <a:r>
                        <a:rPr lang="en-AU" b="1" i="1" baseline="3000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endParaRPr lang="en-AU" b="1" i="1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Georgia" pitchFamily="18" charset="0"/>
                        </a:rPr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0.73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Georgia" pitchFamily="18" charset="0"/>
                        </a:rPr>
                        <a:t>2(</a:t>
                      </a:r>
                      <a:r>
                        <a:rPr lang="en-AU" b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0.73</a:t>
                      </a:r>
                      <a:r>
                        <a:rPr lang="en-AU" dirty="0">
                          <a:latin typeface="Georgia" pitchFamily="18" charset="0"/>
                        </a:rPr>
                        <a:t> x </a:t>
                      </a:r>
                      <a:r>
                        <a:rPr lang="en-AU" b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0.27</a:t>
                      </a:r>
                      <a:r>
                        <a:rPr lang="en-AU" dirty="0">
                          <a:latin typeface="Georgia" pitchFamily="18" charset="0"/>
                        </a:rPr>
                        <a:t>)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0.27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latin typeface="Georgia" pitchFamily="18" charset="0"/>
                        </a:rPr>
                        <a:t>0.5329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latin typeface="Georgia" pitchFamily="18" charset="0"/>
                        </a:rPr>
                        <a:t>0.3942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latin typeface="Georgia" pitchFamily="18" charset="0"/>
                        </a:rPr>
                        <a:t>0.0729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AU" dirty="0"/>
                        <a:t>H-W expected number of individuals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600" b="0" dirty="0">
                        <a:latin typeface="Georgia" pitchFamily="18" charset="0"/>
                      </a:endParaRPr>
                    </a:p>
                    <a:p>
                      <a:pPr algn="ctr"/>
                      <a:endParaRPr lang="en-AU" sz="1600" b="0" dirty="0">
                        <a:latin typeface="Georgia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600" b="0" dirty="0">
                        <a:latin typeface="Georgia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latin typeface="Georgia" pitchFamily="18" charset="0"/>
                      </a:endParaRP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pPr algn="ctr"/>
                      <a:endParaRPr lang="en-AU" b="0" dirty="0">
                        <a:latin typeface="Georgia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19B48-BFC3-4103-A712-6F99233A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924080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Hardy-Weinberg Equilibrium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9F6A2-106E-417F-9ABC-0718D5E6C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0BB5E-A971-7A45-8E0C-29608AA24A08}"/>
              </a:ext>
            </a:extLst>
          </p:cNvPr>
          <p:cNvSpPr txBox="1"/>
          <p:nvPr/>
        </p:nvSpPr>
        <p:spPr>
          <a:xfrm>
            <a:off x="735086" y="1228121"/>
            <a:ext cx="831272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What you need to calculate:</a:t>
            </a:r>
          </a:p>
          <a:p>
            <a:pPr marL="342900" indent="-342900">
              <a:buAutoNum type="arabicPeriod"/>
            </a:pPr>
            <a:r>
              <a:rPr lang="en-AU" sz="2400" dirty="0"/>
              <a:t>Genotype </a:t>
            </a:r>
            <a:r>
              <a:rPr lang="en-AU" sz="2400" u="sng" dirty="0"/>
              <a:t>numbers </a:t>
            </a:r>
            <a:r>
              <a:rPr lang="en-AU" sz="2400" dirty="0"/>
              <a:t>(OBS) – usually given</a:t>
            </a:r>
          </a:p>
          <a:p>
            <a:pPr marL="342900" indent="-342900">
              <a:buAutoNum type="arabicPeriod"/>
            </a:pPr>
            <a:r>
              <a:rPr lang="en-AU" sz="2400" dirty="0"/>
              <a:t>Allele frequencies (OBS)</a:t>
            </a:r>
          </a:p>
          <a:p>
            <a:pPr marL="342900" indent="-342900">
              <a:buAutoNum type="arabicPeriod"/>
            </a:pPr>
            <a:r>
              <a:rPr lang="en-AU" sz="2400" dirty="0"/>
              <a:t>Genotype frequencies (EXP) using the calculated allele frequencies in the HWE formula (</a:t>
            </a:r>
            <a:r>
              <a:rPr lang="en-AU" sz="2400" i="1" dirty="0"/>
              <a:t>p</a:t>
            </a:r>
            <a:r>
              <a:rPr lang="en-AU" sz="2400" i="1" baseline="30000" dirty="0"/>
              <a:t>2</a:t>
            </a:r>
            <a:r>
              <a:rPr lang="en-AU" sz="2400" i="1" dirty="0"/>
              <a:t>, 2pq, q</a:t>
            </a:r>
            <a:r>
              <a:rPr lang="en-AU" sz="2400" i="1" baseline="30000" dirty="0"/>
              <a:t>2</a:t>
            </a:r>
            <a:r>
              <a:rPr lang="en-AU" sz="2400" i="1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AU" sz="2400" b="1" dirty="0"/>
              <a:t>Transform the EXP frequencies into EXP numbers</a:t>
            </a:r>
          </a:p>
          <a:p>
            <a:pPr marL="342900" indent="-342900">
              <a:buAutoNum type="arabicPeriod"/>
            </a:pPr>
            <a:endParaRPr lang="en-AU" sz="2400" i="1" dirty="0"/>
          </a:p>
          <a:p>
            <a:pPr marL="342900" indent="-342900">
              <a:buAutoNum type="arabicPeriod"/>
            </a:pPr>
            <a:endParaRPr lang="en-AU" sz="2400" dirty="0"/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Transform the EXP frequencies into EXP numbers</a:t>
            </a:r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Compare OBS numbers (1) to EXP numbers (4) using chi sq.</a:t>
            </a:r>
          </a:p>
          <a:p>
            <a:pPr marL="342900" indent="-342900"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969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Hardy-Weinberg Equilibrium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248240"/>
              </p:ext>
            </p:extLst>
          </p:nvPr>
        </p:nvGraphicFramePr>
        <p:xfrm>
          <a:off x="258791" y="1521916"/>
          <a:ext cx="8618011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b="1" dirty="0"/>
                        <a:t>SUM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  <a:p>
                      <a:r>
                        <a:rPr lang="en-AU" dirty="0"/>
                        <a:t>Observed number </a:t>
                      </a:r>
                      <a:r>
                        <a:rPr lang="en-AU" baseline="0" dirty="0"/>
                        <a:t>of individuals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u="sng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AU" dirty="0"/>
                        <a:t>H-W</a:t>
                      </a:r>
                      <a:r>
                        <a:rPr lang="en-AU" baseline="0" dirty="0"/>
                        <a:t> expected</a:t>
                      </a:r>
                      <a:r>
                        <a:rPr lang="en-AU" dirty="0"/>
                        <a:t> frequencies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P</a:t>
                      </a:r>
                      <a:r>
                        <a:rPr lang="en-AU" b="1" i="1" baseline="3000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endParaRPr lang="en-AU" b="1" i="1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r>
                        <a:rPr lang="en-AU" b="1" i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p</a:t>
                      </a:r>
                      <a:r>
                        <a:rPr lang="en-AU" b="1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q</a:t>
                      </a:r>
                      <a:r>
                        <a:rPr lang="en-AU" b="1" i="1" baseline="3000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endParaRPr lang="en-AU" b="1" i="1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Georgia" pitchFamily="18" charset="0"/>
                        </a:rPr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0.73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Georgia" pitchFamily="18" charset="0"/>
                        </a:rPr>
                        <a:t>2(</a:t>
                      </a:r>
                      <a:r>
                        <a:rPr lang="en-AU" b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0.73</a:t>
                      </a:r>
                      <a:r>
                        <a:rPr lang="en-AU" dirty="0">
                          <a:latin typeface="Georgia" pitchFamily="18" charset="0"/>
                        </a:rPr>
                        <a:t> x </a:t>
                      </a:r>
                      <a:r>
                        <a:rPr lang="en-AU" b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0.27</a:t>
                      </a:r>
                      <a:r>
                        <a:rPr lang="en-AU" dirty="0">
                          <a:latin typeface="Georgia" pitchFamily="18" charset="0"/>
                        </a:rPr>
                        <a:t>)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0.27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latin typeface="Georgia" pitchFamily="18" charset="0"/>
                        </a:rPr>
                        <a:t>0.5329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latin typeface="Georgia" pitchFamily="18" charset="0"/>
                        </a:rPr>
                        <a:t>0.3942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latin typeface="Georgia" pitchFamily="18" charset="0"/>
                        </a:rPr>
                        <a:t>0.0729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AU" dirty="0"/>
                        <a:t>H-W expected number of individuals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600" b="0" dirty="0">
                        <a:latin typeface="Georgia" pitchFamily="18" charset="0"/>
                      </a:endParaRPr>
                    </a:p>
                    <a:p>
                      <a:pPr algn="ctr"/>
                      <a:r>
                        <a:rPr lang="en-AU" sz="1600" b="0" u="sng" dirty="0">
                          <a:latin typeface="Georgia" pitchFamily="18" charset="0"/>
                        </a:rPr>
                        <a:t>0.5329</a:t>
                      </a:r>
                      <a:r>
                        <a:rPr lang="en-AU" sz="1600" b="0" dirty="0">
                          <a:latin typeface="Georgia" pitchFamily="18" charset="0"/>
                        </a:rPr>
                        <a:t> x </a:t>
                      </a:r>
                      <a:r>
                        <a:rPr lang="en-AU" sz="1600" b="1" u="sng" dirty="0">
                          <a:latin typeface="Georgia" pitchFamily="18" charset="0"/>
                        </a:rPr>
                        <a:t>67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dirty="0">
                          <a:latin typeface="Georgia" pitchFamily="18" charset="0"/>
                        </a:rPr>
                        <a:t>0.3942 x 67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Georgia" pitchFamily="18" charset="0"/>
                        </a:rPr>
                        <a:t>0.0729 x 67</a:t>
                      </a: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latin typeface="Georgia" pitchFamily="18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35.7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26.4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4.9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F0856-77EC-4279-B8C5-5C0EA58C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92408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110" y="548680"/>
            <a:ext cx="84137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b="1" dirty="0"/>
              <a:t>Mendelian inheritance:</a:t>
            </a:r>
            <a:r>
              <a:rPr lang="en-AU" dirty="0"/>
              <a:t> If two parents have genotypes of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b="1" dirty="0"/>
              <a:t> </a:t>
            </a:r>
            <a:r>
              <a:rPr lang="en-AU" dirty="0"/>
              <a:t>and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dirty="0"/>
              <a:t> at a single locus, what are the expected frequencies of the different progeny genotypes?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1818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3568" y="4725144"/>
            <a:ext cx="7416824" cy="1583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116B5-5541-40E3-A045-2AA56C31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3771014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Hardy-Weinberg Equilibrium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723755"/>
              </p:ext>
            </p:extLst>
          </p:nvPr>
        </p:nvGraphicFramePr>
        <p:xfrm>
          <a:off x="258791" y="1521916"/>
          <a:ext cx="8618011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  <a:r>
                        <a:rPr lang="en-AU" sz="2400" dirty="0"/>
                        <a:t>A</a:t>
                      </a:r>
                      <a:r>
                        <a:rPr lang="en-AU" sz="2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b="1" dirty="0"/>
                        <a:t>SUM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  <a:p>
                      <a:r>
                        <a:rPr lang="en-AU" dirty="0"/>
                        <a:t>Observed number </a:t>
                      </a:r>
                      <a:r>
                        <a:rPr lang="en-AU" baseline="0" dirty="0"/>
                        <a:t>of individuals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AU" dirty="0"/>
                        <a:t>H-W</a:t>
                      </a:r>
                      <a:r>
                        <a:rPr lang="en-AU" baseline="0" dirty="0"/>
                        <a:t> expected</a:t>
                      </a:r>
                      <a:r>
                        <a:rPr lang="en-AU" dirty="0"/>
                        <a:t> frequencies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P</a:t>
                      </a:r>
                      <a:r>
                        <a:rPr lang="en-AU" b="1" i="1" baseline="3000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endParaRPr lang="en-AU" b="1" i="1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r>
                        <a:rPr lang="en-AU" b="1" i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p</a:t>
                      </a:r>
                      <a:r>
                        <a:rPr lang="en-AU" b="1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q</a:t>
                      </a:r>
                      <a:r>
                        <a:rPr lang="en-AU" b="1" i="1" baseline="3000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</a:t>
                      </a:r>
                      <a:endParaRPr lang="en-AU" b="1" i="1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Georgia" pitchFamily="18" charset="0"/>
                        </a:rPr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0.73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Georgia" pitchFamily="18" charset="0"/>
                        </a:rPr>
                        <a:t>2(</a:t>
                      </a:r>
                      <a:r>
                        <a:rPr lang="en-AU" b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0.73</a:t>
                      </a:r>
                      <a:r>
                        <a:rPr lang="en-AU" dirty="0">
                          <a:latin typeface="Georgia" pitchFamily="18" charset="0"/>
                        </a:rPr>
                        <a:t> x </a:t>
                      </a:r>
                      <a:r>
                        <a:rPr lang="en-AU" b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0.27</a:t>
                      </a:r>
                      <a:r>
                        <a:rPr lang="en-AU" dirty="0">
                          <a:latin typeface="Georgia" pitchFamily="18" charset="0"/>
                        </a:rPr>
                        <a:t>)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0.27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latin typeface="Georgia" pitchFamily="18" charset="0"/>
                        </a:rPr>
                        <a:t>0.5329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latin typeface="Georgia" pitchFamily="18" charset="0"/>
                        </a:rPr>
                        <a:t>0.3942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latin typeface="Georgia" pitchFamily="18" charset="0"/>
                        </a:rPr>
                        <a:t>0.0729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AU" dirty="0"/>
                        <a:t>H-W expected number of individuals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600" b="0" dirty="0">
                        <a:latin typeface="Georgia" pitchFamily="18" charset="0"/>
                      </a:endParaRPr>
                    </a:p>
                    <a:p>
                      <a:pPr algn="ctr"/>
                      <a:r>
                        <a:rPr lang="en-AU" sz="1600" b="0" dirty="0">
                          <a:latin typeface="Georgia" pitchFamily="18" charset="0"/>
                        </a:rPr>
                        <a:t>0.5329 x 67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dirty="0">
                          <a:latin typeface="Georgia" pitchFamily="18" charset="0"/>
                        </a:rPr>
                        <a:t>0.3942 x 67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Georgia" pitchFamily="18" charset="0"/>
                        </a:rPr>
                        <a:t>0.0729 x 67</a:t>
                      </a: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U" b="0" dirty="0">
                          <a:latin typeface="Georgia" pitchFamily="18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35.7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tx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26.4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tx1"/>
                          </a:solidFill>
                          <a:latin typeface="Georgia" pitchFamily="18" charset="0"/>
                        </a:rPr>
                        <a:t>4.9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AU" b="0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4671" y="5519000"/>
            <a:ext cx="8583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>
                <a:solidFill>
                  <a:srgbClr val="1F497D"/>
                </a:solidFill>
              </a:rPr>
              <a:t>Obs</a:t>
            </a:r>
            <a:r>
              <a:rPr lang="en-AU" sz="2400" dirty="0">
                <a:solidFill>
                  <a:srgbClr val="1F497D"/>
                </a:solidFill>
              </a:rPr>
              <a:t> &amp; </a:t>
            </a:r>
            <a:r>
              <a:rPr lang="en-AU" sz="2400" dirty="0" err="1">
                <a:solidFill>
                  <a:srgbClr val="1F497D"/>
                </a:solidFill>
              </a:rPr>
              <a:t>Exp</a:t>
            </a:r>
            <a:r>
              <a:rPr lang="en-AU" sz="2400" dirty="0">
                <a:solidFill>
                  <a:srgbClr val="1F497D"/>
                </a:solidFill>
              </a:rPr>
              <a:t> counts “look” similar, but we need to Statistically test for departure…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5A623-54E6-44E7-B7F4-0448DFD5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924080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Hardy-Weinberg Equilibrium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2062B-2DA9-466F-A1AE-0CF132EA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A2762-AA8B-D542-8D0B-5EE5BEAEF4B5}"/>
              </a:ext>
            </a:extLst>
          </p:cNvPr>
          <p:cNvSpPr txBox="1"/>
          <p:nvPr/>
        </p:nvSpPr>
        <p:spPr>
          <a:xfrm>
            <a:off x="637082" y="1340768"/>
            <a:ext cx="831272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What you need to calculate:</a:t>
            </a:r>
          </a:p>
          <a:p>
            <a:pPr marL="342900" indent="-342900">
              <a:buAutoNum type="arabicPeriod"/>
            </a:pPr>
            <a:r>
              <a:rPr lang="en-AU" sz="2400" dirty="0"/>
              <a:t>Genotype </a:t>
            </a:r>
            <a:r>
              <a:rPr lang="en-AU" sz="2400" u="sng" dirty="0"/>
              <a:t>numbers </a:t>
            </a:r>
            <a:r>
              <a:rPr lang="en-AU" sz="2400" dirty="0"/>
              <a:t>(OBS) – usually given</a:t>
            </a:r>
          </a:p>
          <a:p>
            <a:pPr marL="342900" indent="-342900">
              <a:buAutoNum type="arabicPeriod"/>
            </a:pPr>
            <a:r>
              <a:rPr lang="en-AU" sz="2400" dirty="0"/>
              <a:t>Allele frequencies (OBS)</a:t>
            </a:r>
          </a:p>
          <a:p>
            <a:pPr marL="342900" indent="-342900">
              <a:buAutoNum type="arabicPeriod"/>
            </a:pPr>
            <a:r>
              <a:rPr lang="en-AU" sz="2400" dirty="0"/>
              <a:t>Genotype frequencies (EXP) using the calculated allele frequencies in the HWE formula (</a:t>
            </a:r>
            <a:r>
              <a:rPr lang="en-AU" sz="2400" i="1" dirty="0"/>
              <a:t>p</a:t>
            </a:r>
            <a:r>
              <a:rPr lang="en-AU" sz="2400" i="1" baseline="30000" dirty="0"/>
              <a:t>2</a:t>
            </a:r>
            <a:r>
              <a:rPr lang="en-AU" sz="2400" i="1" dirty="0"/>
              <a:t>, 2pq, q</a:t>
            </a:r>
            <a:r>
              <a:rPr lang="en-AU" sz="2400" i="1" baseline="30000" dirty="0"/>
              <a:t>2</a:t>
            </a:r>
            <a:r>
              <a:rPr lang="en-AU" sz="2400" i="1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AU" sz="2400" dirty="0"/>
              <a:t>Transform the EXP frequencies into EXP numbers</a:t>
            </a:r>
          </a:p>
          <a:p>
            <a:pPr marL="342900" indent="-342900">
              <a:buFontTx/>
              <a:buAutoNum type="arabicPeriod"/>
            </a:pPr>
            <a:r>
              <a:rPr lang="en-AU" sz="2400" b="1" dirty="0"/>
              <a:t>Compare OBS numbers (1) to EXP numbers (4) using chi sq</a:t>
            </a:r>
            <a:r>
              <a:rPr lang="en-AU" sz="2400" dirty="0"/>
              <a:t>.</a:t>
            </a:r>
            <a:endParaRPr lang="en-AU" sz="2400" b="1" dirty="0"/>
          </a:p>
          <a:p>
            <a:pPr marL="342900" indent="-342900">
              <a:buAutoNum type="arabicPeriod"/>
            </a:pPr>
            <a:endParaRPr lang="en-AU" sz="2400" i="1" dirty="0"/>
          </a:p>
          <a:p>
            <a:pPr marL="342900" indent="-342900">
              <a:buAutoNum type="arabicPeriod"/>
            </a:pPr>
            <a:endParaRPr lang="en-AU" sz="2400" dirty="0"/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Transform the EXP frequencies into EXP numbers</a:t>
            </a:r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Compare OBS numbers (1) to EXP numbers (4) using chi sq.</a:t>
            </a:r>
          </a:p>
          <a:p>
            <a:pPr marL="342900" indent="-342900"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99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/>
              <a:t>Testing H-W Equilibrium: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49117"/>
              </p:ext>
            </p:extLst>
          </p:nvPr>
        </p:nvGraphicFramePr>
        <p:xfrm>
          <a:off x="258791" y="1418404"/>
          <a:ext cx="7246190" cy="370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400" b="0" dirty="0">
                          <a:latin typeface="Georgia" pitchFamily="18" charset="0"/>
                        </a:rPr>
                        <a:t>Genotype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0" baseline="0" dirty="0" err="1">
                          <a:latin typeface="Georgia" pitchFamily="18" charset="0"/>
                        </a:rPr>
                        <a:t>Obs</a:t>
                      </a:r>
                      <a:endParaRPr lang="en-AU" sz="2400" b="0" baseline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0" baseline="0" dirty="0" err="1">
                          <a:latin typeface="Georgia" pitchFamily="18" charset="0"/>
                        </a:rPr>
                        <a:t>Exp</a:t>
                      </a:r>
                      <a:endParaRPr lang="en-AU" sz="2400" b="0" baseline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</a:rPr>
                        <a:t>(</a:t>
                      </a:r>
                      <a:r>
                        <a:rPr lang="en-AU" sz="2400" dirty="0" err="1">
                          <a:effectLst/>
                        </a:rPr>
                        <a:t>obs-exp</a:t>
                      </a:r>
                      <a:r>
                        <a:rPr lang="en-AU" sz="2400" dirty="0">
                          <a:effectLst/>
                        </a:rPr>
                        <a:t>)</a:t>
                      </a:r>
                      <a:r>
                        <a:rPr lang="en-AU" sz="2400" baseline="30000" dirty="0">
                          <a:effectLst/>
                        </a:rPr>
                        <a:t>2</a:t>
                      </a:r>
                      <a:r>
                        <a:rPr lang="en-AU" sz="2400" dirty="0">
                          <a:effectLst/>
                        </a:rPr>
                        <a:t>/</a:t>
                      </a:r>
                      <a:r>
                        <a:rPr lang="en-AU" sz="2400" dirty="0" err="1">
                          <a:effectLst/>
                        </a:rPr>
                        <a:t>exp</a:t>
                      </a:r>
                      <a:endParaRPr lang="en-AU" sz="2400" b="0" dirty="0">
                        <a:solidFill>
                          <a:schemeClr val="bg1"/>
                        </a:solidFill>
                        <a:latin typeface="Georgia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2400" b="0" dirty="0">
                        <a:solidFill>
                          <a:schemeClr val="bg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1</a:t>
                      </a: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35.7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bg2"/>
                        </a:solidFill>
                        <a:latin typeface="Georgia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1</a:t>
                      </a: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0" dirty="0">
                        <a:solidFill>
                          <a:schemeClr val="bg2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</a:t>
                      </a: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2400" baseline="-25000" dirty="0">
                        <a:solidFill>
                          <a:schemeClr val="bg2"/>
                        </a:solidFill>
                        <a:latin typeface="Georgia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6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4.9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>
                        <a:solidFill>
                          <a:schemeClr val="bg2"/>
                        </a:solidFill>
                        <a:latin typeface="Georgia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>
                        <a:solidFill>
                          <a:schemeClr val="bg2"/>
                        </a:solidFill>
                        <a:latin typeface="Georgia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baseline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Sum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67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67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>
                        <a:solidFill>
                          <a:schemeClr val="bg2"/>
                        </a:solidFill>
                        <a:latin typeface="Georgia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DC933-11B7-4BEE-92AC-591E6E61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887139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/>
              <a:t>Testing H-W Equilibrium: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66955"/>
              </p:ext>
            </p:extLst>
          </p:nvPr>
        </p:nvGraphicFramePr>
        <p:xfrm>
          <a:off x="258791" y="1418404"/>
          <a:ext cx="7246190" cy="370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400" b="0" dirty="0">
                          <a:latin typeface="Georgia" pitchFamily="18" charset="0"/>
                        </a:rPr>
                        <a:t>Genotype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0" baseline="0" dirty="0" err="1">
                          <a:latin typeface="Georgia" pitchFamily="18" charset="0"/>
                        </a:rPr>
                        <a:t>Obs</a:t>
                      </a:r>
                      <a:endParaRPr lang="en-AU" sz="2400" b="0" baseline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0" baseline="0" dirty="0" err="1">
                          <a:latin typeface="Georgia" pitchFamily="18" charset="0"/>
                        </a:rPr>
                        <a:t>Exp</a:t>
                      </a:r>
                      <a:endParaRPr lang="en-AU" sz="2400" b="0" baseline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</a:rPr>
                        <a:t>(</a:t>
                      </a:r>
                      <a:r>
                        <a:rPr lang="en-AU" sz="2400" dirty="0" err="1">
                          <a:effectLst/>
                        </a:rPr>
                        <a:t>obs-exp</a:t>
                      </a:r>
                      <a:r>
                        <a:rPr lang="en-AU" sz="2400" dirty="0">
                          <a:effectLst/>
                        </a:rPr>
                        <a:t>)</a:t>
                      </a:r>
                      <a:r>
                        <a:rPr lang="en-AU" sz="2400" baseline="30000" dirty="0">
                          <a:effectLst/>
                        </a:rPr>
                        <a:t>2</a:t>
                      </a:r>
                      <a:r>
                        <a:rPr lang="en-AU" sz="2400" dirty="0">
                          <a:effectLst/>
                        </a:rPr>
                        <a:t>/</a:t>
                      </a:r>
                      <a:r>
                        <a:rPr lang="en-AU" sz="2400" dirty="0" err="1">
                          <a:effectLst/>
                        </a:rPr>
                        <a:t>exp</a:t>
                      </a:r>
                      <a:endParaRPr lang="en-AU" sz="2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2400" b="0" dirty="0">
                        <a:solidFill>
                          <a:schemeClr val="bg1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1</a:t>
                      </a: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35.7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0.047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1</a:t>
                      </a: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0.218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</a:t>
                      </a: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2400" baseline="-25000" dirty="0">
                        <a:solidFill>
                          <a:schemeClr val="bg2"/>
                        </a:solidFill>
                        <a:latin typeface="Georgia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6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4.9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>
                        <a:solidFill>
                          <a:schemeClr val="bg2"/>
                        </a:solidFill>
                        <a:latin typeface="Georgia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0.247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baseline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Sum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67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67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0.512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68038-A8D4-4155-A8BD-2A92AAEA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965393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940BA0-C631-8746-8AD3-B60C1498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AU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AU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Test: </a:t>
            </a:r>
            <a:r>
              <a:rPr lang="en-US" dirty="0"/>
              <a:t>Degrees of Freedom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DB48F8-936B-D643-ADEE-A3FB68EADA5D}"/>
              </a:ext>
            </a:extLst>
          </p:cNvPr>
          <p:cNvSpPr/>
          <p:nvPr/>
        </p:nvSpPr>
        <p:spPr>
          <a:xfrm>
            <a:off x="772885" y="1417637"/>
            <a:ext cx="75873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212529"/>
                </a:solidFill>
                <a:latin typeface="-apple-system"/>
              </a:rPr>
              <a:t>Ordinary chi-square tests:</a:t>
            </a:r>
          </a:p>
          <a:p>
            <a:r>
              <a:rPr lang="en-AU" i="1" dirty="0">
                <a:solidFill>
                  <a:srgbClr val="212529"/>
                </a:solidFill>
                <a:latin typeface="-apple-system"/>
              </a:rPr>
              <a:t>Number of categories tested - 1</a:t>
            </a:r>
            <a:endParaRPr lang="en-AU" dirty="0">
              <a:solidFill>
                <a:srgbClr val="212529"/>
              </a:solidFill>
              <a:latin typeface="-apple-system"/>
            </a:endParaRPr>
          </a:p>
          <a:p>
            <a:r>
              <a:rPr lang="en-AU" dirty="0">
                <a:solidFill>
                  <a:srgbClr val="212529"/>
                </a:solidFill>
                <a:latin typeface="-apple-system"/>
              </a:rPr>
              <a:t> </a:t>
            </a:r>
          </a:p>
          <a:p>
            <a:r>
              <a:rPr lang="en-AU" dirty="0">
                <a:solidFill>
                  <a:srgbClr val="212529"/>
                </a:solidFill>
                <a:latin typeface="-apple-system"/>
              </a:rPr>
              <a:t>HWE chi-square tests:</a:t>
            </a:r>
          </a:p>
          <a:p>
            <a:r>
              <a:rPr lang="en-AU" i="1" dirty="0">
                <a:solidFill>
                  <a:srgbClr val="212529"/>
                </a:solidFill>
                <a:latin typeface="-apple-system"/>
              </a:rPr>
              <a:t>(Number of genotypes tested - 1) - (Number of alleles at the locus tested -1)</a:t>
            </a:r>
            <a:endParaRPr lang="en-AU" dirty="0">
              <a:solidFill>
                <a:srgbClr val="212529"/>
              </a:solidFill>
              <a:latin typeface="-apple-system"/>
            </a:endParaRPr>
          </a:p>
          <a:p>
            <a:r>
              <a:rPr lang="en-AU" dirty="0">
                <a:solidFill>
                  <a:srgbClr val="212529"/>
                </a:solidFill>
                <a:latin typeface="-apple-system"/>
              </a:rPr>
              <a:t> </a:t>
            </a:r>
          </a:p>
          <a:p>
            <a:r>
              <a:rPr lang="en-AU" dirty="0">
                <a:solidFill>
                  <a:srgbClr val="212529"/>
                </a:solidFill>
                <a:latin typeface="-apple-system"/>
              </a:rPr>
              <a:t>This is because these questions have two types of categories that are interdependent: genotypes and alleles, so we need to minus one from each category.</a:t>
            </a:r>
          </a:p>
          <a:p>
            <a:r>
              <a:rPr lang="en-AU" dirty="0">
                <a:solidFill>
                  <a:srgbClr val="212529"/>
                </a:solidFill>
                <a:latin typeface="-apple-system"/>
              </a:rPr>
              <a:t> </a:t>
            </a:r>
          </a:p>
          <a:p>
            <a:r>
              <a:rPr lang="en-AU" dirty="0">
                <a:solidFill>
                  <a:srgbClr val="212529"/>
                </a:solidFill>
                <a:latin typeface="-apple-system"/>
              </a:rPr>
              <a:t>A simpler way to calculate this and get the same result:</a:t>
            </a:r>
          </a:p>
          <a:p>
            <a:r>
              <a:rPr lang="en-AU" b="1" i="1" dirty="0">
                <a:solidFill>
                  <a:srgbClr val="212529"/>
                </a:solidFill>
                <a:highlight>
                  <a:srgbClr val="FFFF00"/>
                </a:highlight>
                <a:latin typeface="-apple-system"/>
              </a:rPr>
              <a:t>Df = Number of genotypes - Number of alleles</a:t>
            </a:r>
            <a:endParaRPr lang="en-AU" b="1" dirty="0">
              <a:solidFill>
                <a:srgbClr val="212529"/>
              </a:solidFill>
              <a:highlight>
                <a:srgbClr val="FFFF00"/>
              </a:highlight>
              <a:latin typeface="-apple-system"/>
            </a:endParaRPr>
          </a:p>
          <a:p>
            <a:br>
              <a:rPr lang="en-AU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34E3F-02D4-4E59-84A9-552B88A1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3832233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Chi squared 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4"/>
          <a:stretch/>
        </p:blipFill>
        <p:spPr>
          <a:xfrm>
            <a:off x="107504" y="1916832"/>
            <a:ext cx="8940683" cy="3528392"/>
          </a:xfrm>
        </p:spPr>
      </p:pic>
      <p:pic>
        <p:nvPicPr>
          <p:cNvPr id="5122" name="Picture 2" descr="http://www.microbiologybytes.com/maths/graphics/chi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74" y="0"/>
            <a:ext cx="3456383" cy="19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83985" y="2920418"/>
            <a:ext cx="648072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62938" y="5467364"/>
            <a:ext cx="8618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AU" sz="2800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AU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800" dirty="0">
                <a:solidFill>
                  <a:prstClr val="black"/>
                </a:solidFill>
                <a:latin typeface="Georgia" pitchFamily="18" charset="0"/>
                <a:cs typeface="Times New Roman" pitchFamily="18" charset="0"/>
              </a:rPr>
              <a:t>= </a:t>
            </a:r>
            <a:r>
              <a:rPr lang="en-AU" sz="2800" b="1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0.512</a:t>
            </a:r>
            <a:r>
              <a:rPr lang="en-AU" sz="2800" dirty="0">
                <a:solidFill>
                  <a:prstClr val="black"/>
                </a:solidFill>
                <a:latin typeface="Georgia" pitchFamily="18" charset="0"/>
                <a:cs typeface="Times New Roman" pitchFamily="18" charset="0"/>
              </a:rPr>
              <a:t>, P &gt; 0.05 </a:t>
            </a:r>
          </a:p>
          <a:p>
            <a:pPr algn="ctr"/>
            <a:r>
              <a:rPr lang="en-AU" sz="2800" dirty="0">
                <a:solidFill>
                  <a:srgbClr val="1F497D"/>
                </a:solidFill>
                <a:latin typeface="Georgia" pitchFamily="18" charset="0"/>
                <a:cs typeface="Times New Roman" pitchFamily="18" charset="0"/>
              </a:rPr>
              <a:t>No evidence for significant departure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260B2-8457-4425-9CF5-3190281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2529911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/>
              <a:t>Testing H-W Equilibrium: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952324"/>
              </p:ext>
            </p:extLst>
          </p:nvPr>
        </p:nvGraphicFramePr>
        <p:xfrm>
          <a:off x="457200" y="1564323"/>
          <a:ext cx="7246190" cy="33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400" b="0" dirty="0">
                          <a:latin typeface="Georgia" pitchFamily="18" charset="0"/>
                        </a:rPr>
                        <a:t>Genotype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0" baseline="0" dirty="0" err="1">
                          <a:latin typeface="Georgia" pitchFamily="18" charset="0"/>
                        </a:rPr>
                        <a:t>Obs</a:t>
                      </a:r>
                      <a:endParaRPr lang="en-AU" sz="2400" b="0" baseline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0" baseline="0" dirty="0" err="1">
                          <a:latin typeface="Georgia" pitchFamily="18" charset="0"/>
                        </a:rPr>
                        <a:t>Exp</a:t>
                      </a:r>
                      <a:endParaRPr lang="en-AU" sz="2400" b="0" baseline="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effectLst/>
                        </a:rPr>
                        <a:t>(</a:t>
                      </a:r>
                      <a:r>
                        <a:rPr lang="en-AU" sz="2400" dirty="0" err="1">
                          <a:effectLst/>
                        </a:rPr>
                        <a:t>obs-exp</a:t>
                      </a:r>
                      <a:r>
                        <a:rPr lang="en-AU" sz="2400" dirty="0">
                          <a:effectLst/>
                        </a:rPr>
                        <a:t>)</a:t>
                      </a:r>
                      <a:r>
                        <a:rPr lang="en-AU" sz="2400" baseline="30000" dirty="0">
                          <a:effectLst/>
                        </a:rPr>
                        <a:t>2</a:t>
                      </a:r>
                      <a:r>
                        <a:rPr lang="en-AU" sz="2400" dirty="0">
                          <a:effectLst/>
                        </a:rPr>
                        <a:t>/</a:t>
                      </a:r>
                      <a:r>
                        <a:rPr lang="en-AU" sz="2400" dirty="0" err="1">
                          <a:effectLst/>
                        </a:rPr>
                        <a:t>exp</a:t>
                      </a:r>
                      <a:endParaRPr lang="en-AU" sz="2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1</a:t>
                      </a: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35.7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0.047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1</a:t>
                      </a: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0.218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</a:t>
                      </a:r>
                      <a:r>
                        <a:rPr lang="en-AU" sz="24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A</a:t>
                      </a:r>
                      <a:r>
                        <a:rPr lang="en-AU" sz="2400" baseline="-2500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2400" baseline="-25000" dirty="0">
                        <a:solidFill>
                          <a:schemeClr val="bg2"/>
                        </a:solidFill>
                        <a:latin typeface="Georgia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6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4.9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b="1" dirty="0">
                        <a:solidFill>
                          <a:schemeClr val="bg2"/>
                        </a:solidFill>
                        <a:latin typeface="Georgia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0.247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baseline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Sum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67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67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dirty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0.512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5295452"/>
            <a:ext cx="85894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AU" sz="3200" baseline="-4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AU" sz="3200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AU" sz="32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2400" dirty="0">
                <a:solidFill>
                  <a:prstClr val="black"/>
                </a:solidFill>
                <a:latin typeface="Georgia" pitchFamily="18" charset="0"/>
                <a:cs typeface="Times New Roman" pitchFamily="18" charset="0"/>
              </a:rPr>
              <a:t>= </a:t>
            </a:r>
            <a:r>
              <a:rPr lang="en-AU" sz="2400" b="1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0.512</a:t>
            </a:r>
            <a:r>
              <a:rPr lang="en-AU" sz="2400" dirty="0">
                <a:solidFill>
                  <a:prstClr val="black"/>
                </a:solidFill>
                <a:latin typeface="Georgia" pitchFamily="18" charset="0"/>
                <a:cs typeface="Times New Roman" pitchFamily="18" charset="0"/>
              </a:rPr>
              <a:t>, P &gt; 0.05: </a:t>
            </a:r>
            <a:r>
              <a:rPr lang="en-AU" sz="2400" dirty="0">
                <a:solidFill>
                  <a:srgbClr val="1F497D"/>
                </a:solidFill>
                <a:latin typeface="Georgia" pitchFamily="18" charset="0"/>
                <a:cs typeface="Times New Roman" pitchFamily="18" charset="0"/>
              </a:rPr>
              <a:t>No evidence for significant departure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3CF6F-FCA1-4624-89F2-1B18C071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965393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Estimating recessive alleles</a:t>
            </a:r>
            <a:br>
              <a:rPr lang="en-AU" dirty="0"/>
            </a:br>
            <a:r>
              <a:rPr lang="en-AU" dirty="0"/>
              <a:t> (using phenotype data)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540" y="1484784"/>
            <a:ext cx="836290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AU" sz="2400" dirty="0">
                <a:solidFill>
                  <a:srgbClr val="1F497D"/>
                </a:solidFill>
              </a:rPr>
              <a:t>If complete dominance at a locus (</a:t>
            </a:r>
            <a:r>
              <a:rPr lang="en-AU" sz="2400" dirty="0" err="1">
                <a:solidFill>
                  <a:srgbClr val="1F497D"/>
                </a:solidFill>
              </a:rPr>
              <a:t>Aa</a:t>
            </a:r>
            <a:r>
              <a:rPr lang="en-AU" sz="2400" dirty="0">
                <a:solidFill>
                  <a:srgbClr val="1F497D"/>
                </a:solidFill>
              </a:rPr>
              <a:t>), then AA and </a:t>
            </a:r>
            <a:r>
              <a:rPr lang="en-AU" sz="2400" dirty="0" err="1">
                <a:solidFill>
                  <a:srgbClr val="1F497D"/>
                </a:solidFill>
              </a:rPr>
              <a:t>Aa</a:t>
            </a:r>
            <a:r>
              <a:rPr lang="en-AU" sz="2400" dirty="0">
                <a:solidFill>
                  <a:srgbClr val="1F497D"/>
                </a:solidFill>
              </a:rPr>
              <a:t> are phenotypically indistinguishable.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AU" sz="2400" dirty="0">
                <a:solidFill>
                  <a:srgbClr val="1F497D"/>
                </a:solidFill>
              </a:rPr>
              <a:t>Can’t use traditional allele counting, but we can estimate </a:t>
            </a:r>
            <a:r>
              <a:rPr lang="en-AU" sz="2400" i="1" dirty="0">
                <a:solidFill>
                  <a:srgbClr val="1F497D"/>
                </a:solidFill>
                <a:latin typeface="Georgia" pitchFamily="18" charset="0"/>
              </a:rPr>
              <a:t>q</a:t>
            </a:r>
            <a:r>
              <a:rPr lang="en-AU" sz="2400" dirty="0">
                <a:solidFill>
                  <a:srgbClr val="1F497D"/>
                </a:solidFill>
              </a:rPr>
              <a:t>:</a:t>
            </a:r>
          </a:p>
          <a:p>
            <a:pPr marL="457200" indent="-457200">
              <a:buFont typeface="Arial" pitchFamily="34" charset="0"/>
              <a:buChar char="•"/>
            </a:pPr>
            <a:endParaRPr lang="en-AU" sz="2400" dirty="0">
              <a:solidFill>
                <a:srgbClr val="1F497D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AU" sz="2800" dirty="0">
              <a:solidFill>
                <a:srgbClr val="1F497D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AU" sz="2800" i="1" dirty="0">
              <a:solidFill>
                <a:srgbClr val="1F497D"/>
              </a:solidFill>
              <a:latin typeface="Georg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AU" sz="2800" dirty="0">
              <a:solidFill>
                <a:srgbClr val="1F497D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AU" sz="2800" dirty="0">
              <a:solidFill>
                <a:srgbClr val="1F497D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AU" sz="2800" dirty="0">
              <a:solidFill>
                <a:srgbClr val="1F497D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67602"/>
              </p:ext>
            </p:extLst>
          </p:nvPr>
        </p:nvGraphicFramePr>
        <p:xfrm>
          <a:off x="4315240" y="3149724"/>
          <a:ext cx="4224922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5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6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AU" sz="2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Genotypes: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AA and </a:t>
                      </a:r>
                      <a:r>
                        <a:rPr lang="en-AU" dirty="0" err="1"/>
                        <a:t>Aa</a:t>
                      </a:r>
                      <a:endParaRPr lang="en-A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err="1"/>
                        <a:t>aa</a:t>
                      </a:r>
                      <a:endParaRPr lang="en-AU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i="1" dirty="0">
                          <a:latin typeface="Georgia" pitchFamily="18" charset="0"/>
                        </a:rPr>
                        <a:t>p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 </a:t>
                      </a:r>
                      <a:r>
                        <a:rPr lang="en-AU" i="1" baseline="0" dirty="0">
                          <a:latin typeface="Georgia" pitchFamily="18" charset="0"/>
                        </a:rPr>
                        <a:t>+ </a:t>
                      </a:r>
                      <a:r>
                        <a:rPr lang="en-AU" dirty="0">
                          <a:latin typeface="Georgia" pitchFamily="18" charset="0"/>
                        </a:rPr>
                        <a:t>2</a:t>
                      </a:r>
                      <a:r>
                        <a:rPr lang="en-AU" i="1" dirty="0">
                          <a:latin typeface="Georgia" pitchFamily="18" charset="0"/>
                        </a:rPr>
                        <a:t>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1" dirty="0">
                          <a:latin typeface="Georgia" pitchFamily="18" charset="0"/>
                        </a:rPr>
                        <a:t>q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Phenotypes: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dirty="0">
                          <a:solidFill>
                            <a:srgbClr val="C00000"/>
                          </a:solidFill>
                          <a:latin typeface="Georgia" pitchFamily="18" charset="0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Frequency: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i="0" dirty="0">
                          <a:solidFill>
                            <a:srgbClr val="C00000"/>
                          </a:solidFill>
                          <a:latin typeface="Georgia" pitchFamily="18" charset="0"/>
                        </a:rPr>
                        <a:t>0.9704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0" dirty="0">
                          <a:latin typeface="Georgia" pitchFamily="18" charset="0"/>
                        </a:rPr>
                        <a:t>0.0296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056EF-DFF9-4CC7-B43D-FAF507BD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296681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Estimating recessive alleles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540" y="1484784"/>
            <a:ext cx="83629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AU" sz="2400" dirty="0">
                <a:solidFill>
                  <a:srgbClr val="1F497D"/>
                </a:solidFill>
              </a:rPr>
              <a:t>If complete dominance at a locus (</a:t>
            </a:r>
            <a:r>
              <a:rPr lang="en-AU" sz="2400" dirty="0" err="1">
                <a:solidFill>
                  <a:srgbClr val="1F497D"/>
                </a:solidFill>
              </a:rPr>
              <a:t>Aa</a:t>
            </a:r>
            <a:r>
              <a:rPr lang="en-AU" sz="2400" dirty="0">
                <a:solidFill>
                  <a:srgbClr val="1F497D"/>
                </a:solidFill>
              </a:rPr>
              <a:t>), then AA and </a:t>
            </a:r>
            <a:r>
              <a:rPr lang="en-AU" sz="2400" dirty="0" err="1">
                <a:solidFill>
                  <a:srgbClr val="1F497D"/>
                </a:solidFill>
              </a:rPr>
              <a:t>Aa</a:t>
            </a:r>
            <a:r>
              <a:rPr lang="en-AU" sz="2400" dirty="0">
                <a:solidFill>
                  <a:srgbClr val="1F497D"/>
                </a:solidFill>
              </a:rPr>
              <a:t> are phenotypically indistinguishable.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AU" sz="2400" dirty="0">
                <a:solidFill>
                  <a:srgbClr val="1F497D"/>
                </a:solidFill>
              </a:rPr>
              <a:t>Can’t use traditional allele counting, but we can </a:t>
            </a:r>
            <a:r>
              <a:rPr lang="en-AU" sz="2400" u="sng" dirty="0">
                <a:solidFill>
                  <a:srgbClr val="1F497D"/>
                </a:solidFill>
              </a:rPr>
              <a:t>estimate </a:t>
            </a:r>
            <a:r>
              <a:rPr lang="en-AU" sz="2400" i="1" dirty="0">
                <a:solidFill>
                  <a:srgbClr val="1F497D"/>
                </a:solidFill>
                <a:latin typeface="Georgia" pitchFamily="18" charset="0"/>
              </a:rPr>
              <a:t>q</a:t>
            </a:r>
            <a:r>
              <a:rPr lang="en-AU" sz="2400" dirty="0">
                <a:solidFill>
                  <a:srgbClr val="1F497D"/>
                </a:solidFill>
              </a:rPr>
              <a:t>:</a:t>
            </a:r>
          </a:p>
          <a:p>
            <a:pPr marL="457200" indent="-457200">
              <a:buFont typeface="Arial" pitchFamily="34" charset="0"/>
              <a:buChar char="•"/>
            </a:pPr>
            <a:endParaRPr lang="en-AU" sz="2400" dirty="0">
              <a:solidFill>
                <a:srgbClr val="1F497D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AU" sz="2800" dirty="0">
              <a:solidFill>
                <a:srgbClr val="1F497D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AU" sz="2800" dirty="0">
                <a:solidFill>
                  <a:srgbClr val="1F497D"/>
                </a:solidFill>
              </a:rPr>
              <a:t>In this case: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AU" sz="2800" i="1" dirty="0">
                <a:solidFill>
                  <a:srgbClr val="1F497D"/>
                </a:solidFill>
                <a:latin typeface="Georgia" pitchFamily="18" charset="0"/>
              </a:rPr>
              <a:t>q</a:t>
            </a:r>
            <a:r>
              <a:rPr lang="en-AU" sz="2800" i="1" baseline="30000" dirty="0">
                <a:solidFill>
                  <a:srgbClr val="1F497D"/>
                </a:solidFill>
                <a:latin typeface="Georgia" pitchFamily="18" charset="0"/>
              </a:rPr>
              <a:t>2 </a:t>
            </a:r>
            <a:r>
              <a:rPr lang="en-AU" sz="2800" i="1" dirty="0">
                <a:solidFill>
                  <a:srgbClr val="1F497D"/>
                </a:solidFill>
                <a:latin typeface="Georgia" pitchFamily="18" charset="0"/>
              </a:rPr>
              <a:t>= 0.0296</a:t>
            </a:r>
          </a:p>
          <a:p>
            <a:pPr marL="457200" indent="-457200">
              <a:buFont typeface="Arial" pitchFamily="34" charset="0"/>
              <a:buChar char="•"/>
            </a:pPr>
            <a:endParaRPr lang="en-AU" sz="2800" i="1" dirty="0">
              <a:solidFill>
                <a:srgbClr val="1F497D"/>
              </a:solidFill>
              <a:latin typeface="Georg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AU" sz="2800" dirty="0">
              <a:solidFill>
                <a:srgbClr val="1F497D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AU" sz="2800" dirty="0">
              <a:solidFill>
                <a:srgbClr val="1F497D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AU" sz="2800" dirty="0">
              <a:solidFill>
                <a:srgbClr val="1F497D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14719"/>
              </p:ext>
            </p:extLst>
          </p:nvPr>
        </p:nvGraphicFramePr>
        <p:xfrm>
          <a:off x="4315240" y="3149724"/>
          <a:ext cx="4224922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5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6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AU" sz="2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Genotypes: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AA and </a:t>
                      </a:r>
                      <a:r>
                        <a:rPr lang="en-AU" dirty="0" err="1"/>
                        <a:t>Aa</a:t>
                      </a:r>
                      <a:endParaRPr lang="en-A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err="1"/>
                        <a:t>aa</a:t>
                      </a:r>
                      <a:endParaRPr lang="en-AU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i="1" dirty="0">
                          <a:latin typeface="Georgia" pitchFamily="18" charset="0"/>
                        </a:rPr>
                        <a:t>p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 </a:t>
                      </a:r>
                      <a:r>
                        <a:rPr lang="en-AU" i="1" baseline="0" dirty="0">
                          <a:latin typeface="Georgia" pitchFamily="18" charset="0"/>
                        </a:rPr>
                        <a:t>+ </a:t>
                      </a:r>
                      <a:r>
                        <a:rPr lang="en-AU" dirty="0">
                          <a:latin typeface="Georgia" pitchFamily="18" charset="0"/>
                        </a:rPr>
                        <a:t>2</a:t>
                      </a:r>
                      <a:r>
                        <a:rPr lang="en-AU" i="1" dirty="0">
                          <a:latin typeface="Georgia" pitchFamily="18" charset="0"/>
                        </a:rPr>
                        <a:t>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1" dirty="0">
                          <a:latin typeface="Georgia" pitchFamily="18" charset="0"/>
                        </a:rPr>
                        <a:t>q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Phenotypes: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dirty="0">
                          <a:solidFill>
                            <a:srgbClr val="C00000"/>
                          </a:solidFill>
                          <a:latin typeface="Georgia" pitchFamily="18" charset="0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Frequency: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i="0" dirty="0">
                          <a:solidFill>
                            <a:srgbClr val="C00000"/>
                          </a:solidFill>
                          <a:latin typeface="Georgia" pitchFamily="18" charset="0"/>
                        </a:rPr>
                        <a:t>0.9704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0" dirty="0">
                          <a:latin typeface="Georgia" pitchFamily="18" charset="0"/>
                        </a:rPr>
                        <a:t>0.0296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23D31-E93B-40D7-A404-F6129496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4154709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Estimating recessive alleles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540" y="1484784"/>
                <a:ext cx="8362908" cy="505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itchFamily="34" charset="0"/>
                  <a:buChar char="•"/>
                </a:pPr>
                <a:r>
                  <a:rPr lang="en-AU" sz="2400" dirty="0">
                    <a:solidFill>
                      <a:srgbClr val="1F497D"/>
                    </a:solidFill>
                  </a:rPr>
                  <a:t>If complete dominance at a locus (</a:t>
                </a:r>
                <a:r>
                  <a:rPr lang="en-AU" sz="2400" dirty="0" err="1">
                    <a:solidFill>
                      <a:srgbClr val="1F497D"/>
                    </a:solidFill>
                  </a:rPr>
                  <a:t>Aa</a:t>
                </a:r>
                <a:r>
                  <a:rPr lang="en-AU" sz="2400" dirty="0">
                    <a:solidFill>
                      <a:srgbClr val="1F497D"/>
                    </a:solidFill>
                  </a:rPr>
                  <a:t>), then AA and </a:t>
                </a:r>
                <a:r>
                  <a:rPr lang="en-AU" sz="2400" dirty="0" err="1">
                    <a:solidFill>
                      <a:srgbClr val="1F497D"/>
                    </a:solidFill>
                  </a:rPr>
                  <a:t>Aa</a:t>
                </a:r>
                <a:r>
                  <a:rPr lang="en-AU" sz="2400" dirty="0">
                    <a:solidFill>
                      <a:srgbClr val="1F497D"/>
                    </a:solidFill>
                  </a:rPr>
                  <a:t> are phenotypically indistinguishable. 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AU" sz="2400" dirty="0">
                    <a:solidFill>
                      <a:srgbClr val="1F497D"/>
                    </a:solidFill>
                  </a:rPr>
                  <a:t>Can’t use traditional allele counting, but we can estimate </a:t>
                </a:r>
                <a:r>
                  <a:rPr lang="en-AU" sz="2400" i="1" dirty="0">
                    <a:solidFill>
                      <a:srgbClr val="1F497D"/>
                    </a:solidFill>
                    <a:latin typeface="Georgia" pitchFamily="18" charset="0"/>
                  </a:rPr>
                  <a:t>q</a:t>
                </a:r>
                <a:r>
                  <a:rPr lang="en-AU" sz="2400" dirty="0">
                    <a:solidFill>
                      <a:srgbClr val="1F497D"/>
                    </a:solidFill>
                  </a:rPr>
                  <a:t>: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400" dirty="0">
                  <a:solidFill>
                    <a:srgbClr val="1F497D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800" dirty="0">
                  <a:solidFill>
                    <a:srgbClr val="1F497D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AU" sz="2800" dirty="0">
                    <a:solidFill>
                      <a:srgbClr val="1F497D"/>
                    </a:solidFill>
                  </a:rPr>
                  <a:t>In this case: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q</a:t>
                </a:r>
                <a:r>
                  <a:rPr lang="en-AU" sz="2800" i="1" baseline="30000" dirty="0">
                    <a:solidFill>
                      <a:srgbClr val="1F497D"/>
                    </a:solidFill>
                    <a:latin typeface="Georgia" pitchFamily="18" charset="0"/>
                  </a:rPr>
                  <a:t>2 </a:t>
                </a:r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= 0.0296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q</a:t>
                </a:r>
                <a:r>
                  <a:rPr lang="en-AU" sz="2800" i="1" baseline="30000" dirty="0">
                    <a:solidFill>
                      <a:srgbClr val="1F497D"/>
                    </a:solidFill>
                    <a:latin typeface="Georgia" pitchFamily="18" charset="0"/>
                  </a:rPr>
                  <a:t> </a:t>
                </a:r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sz="280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2800" i="1" smtClean="0">
                            <a:solidFill>
                              <a:srgbClr val="1F497D"/>
                            </a:solidFill>
                            <a:latin typeface="Cambria Math"/>
                          </a:rPr>
                          <m:t>0.0296</m:t>
                        </m:r>
                      </m:e>
                    </m:rad>
                  </m:oMath>
                </a14:m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 = 0.17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800" i="1" dirty="0">
                  <a:solidFill>
                    <a:srgbClr val="1F497D"/>
                  </a:solidFill>
                  <a:latin typeface="Georgia" pitchFamily="18" charset="0"/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800" dirty="0">
                  <a:solidFill>
                    <a:srgbClr val="1F497D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800" dirty="0">
                  <a:solidFill>
                    <a:srgbClr val="1F497D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800" dirty="0">
                  <a:solidFill>
                    <a:srgbClr val="1F497D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40" y="1484784"/>
                <a:ext cx="8362908" cy="5057282"/>
              </a:xfrm>
              <a:prstGeom prst="rect">
                <a:avLst/>
              </a:prstGeom>
              <a:blipFill rotWithShape="1">
                <a:blip r:embed="rId3"/>
                <a:stretch>
                  <a:fillRect l="-1313" t="-9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14719"/>
              </p:ext>
            </p:extLst>
          </p:nvPr>
        </p:nvGraphicFramePr>
        <p:xfrm>
          <a:off x="4315240" y="3149724"/>
          <a:ext cx="4224922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5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6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AU" sz="2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Genotypes: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AA and </a:t>
                      </a:r>
                      <a:r>
                        <a:rPr lang="en-AU" dirty="0" err="1"/>
                        <a:t>Aa</a:t>
                      </a:r>
                      <a:endParaRPr lang="en-A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err="1"/>
                        <a:t>aa</a:t>
                      </a:r>
                      <a:endParaRPr lang="en-AU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i="1" dirty="0">
                          <a:latin typeface="Georgia" pitchFamily="18" charset="0"/>
                        </a:rPr>
                        <a:t>p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 </a:t>
                      </a:r>
                      <a:r>
                        <a:rPr lang="en-AU" i="1" baseline="0" dirty="0">
                          <a:latin typeface="Georgia" pitchFamily="18" charset="0"/>
                        </a:rPr>
                        <a:t>+ </a:t>
                      </a:r>
                      <a:r>
                        <a:rPr lang="en-AU" dirty="0">
                          <a:latin typeface="Georgia" pitchFamily="18" charset="0"/>
                        </a:rPr>
                        <a:t>2</a:t>
                      </a:r>
                      <a:r>
                        <a:rPr lang="en-AU" i="1" dirty="0">
                          <a:latin typeface="Georgia" pitchFamily="18" charset="0"/>
                        </a:rPr>
                        <a:t>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1" dirty="0">
                          <a:latin typeface="Georgia" pitchFamily="18" charset="0"/>
                        </a:rPr>
                        <a:t>q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Phenotypes: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dirty="0">
                          <a:solidFill>
                            <a:srgbClr val="C00000"/>
                          </a:solidFill>
                          <a:latin typeface="Georgia" pitchFamily="18" charset="0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Frequency: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i="0" dirty="0">
                          <a:solidFill>
                            <a:srgbClr val="C00000"/>
                          </a:solidFill>
                          <a:latin typeface="Georgia" pitchFamily="18" charset="0"/>
                        </a:rPr>
                        <a:t>0.9704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0" dirty="0">
                          <a:latin typeface="Georgia" pitchFamily="18" charset="0"/>
                        </a:rPr>
                        <a:t>0.0296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8AAE2-8F37-463C-AF0C-B9BE44B72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415470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110" y="548680"/>
            <a:ext cx="84137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b="1" dirty="0"/>
              <a:t>Mendelian inheritance:</a:t>
            </a:r>
            <a:r>
              <a:rPr lang="en-AU" dirty="0"/>
              <a:t> If two parents have genotypes of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b="1" dirty="0"/>
              <a:t> </a:t>
            </a:r>
            <a:r>
              <a:rPr lang="en-AU" dirty="0"/>
              <a:t>and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dirty="0"/>
              <a:t> at a single locus, what are the expected frequencies of the different progeny genotypes?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1818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63A86-D334-40CB-BA8A-4AA18138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2247015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Estimating recessive alleles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540" y="1484784"/>
                <a:ext cx="8362908" cy="634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itchFamily="34" charset="0"/>
                  <a:buChar char="•"/>
                </a:pPr>
                <a:r>
                  <a:rPr lang="en-AU" sz="2400" dirty="0">
                    <a:solidFill>
                      <a:srgbClr val="1F497D"/>
                    </a:solidFill>
                  </a:rPr>
                  <a:t>If complete dominance at a locus (</a:t>
                </a:r>
                <a:r>
                  <a:rPr lang="en-AU" sz="2400" dirty="0" err="1">
                    <a:solidFill>
                      <a:srgbClr val="1F497D"/>
                    </a:solidFill>
                  </a:rPr>
                  <a:t>Aa</a:t>
                </a:r>
                <a:r>
                  <a:rPr lang="en-AU" sz="2400" dirty="0">
                    <a:solidFill>
                      <a:srgbClr val="1F497D"/>
                    </a:solidFill>
                  </a:rPr>
                  <a:t>), then AA and </a:t>
                </a:r>
                <a:r>
                  <a:rPr lang="en-AU" sz="2400" dirty="0" err="1">
                    <a:solidFill>
                      <a:srgbClr val="1F497D"/>
                    </a:solidFill>
                  </a:rPr>
                  <a:t>Aa</a:t>
                </a:r>
                <a:r>
                  <a:rPr lang="en-AU" sz="2400" dirty="0">
                    <a:solidFill>
                      <a:srgbClr val="1F497D"/>
                    </a:solidFill>
                  </a:rPr>
                  <a:t> are phenotypically indistinguishable. 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AU" sz="2400" dirty="0">
                    <a:solidFill>
                      <a:srgbClr val="1F497D"/>
                    </a:solidFill>
                  </a:rPr>
                  <a:t>Can’t use traditional allele counting, but we can estimate </a:t>
                </a:r>
                <a:r>
                  <a:rPr lang="en-AU" sz="2400" i="1" dirty="0">
                    <a:solidFill>
                      <a:srgbClr val="1F497D"/>
                    </a:solidFill>
                    <a:latin typeface="Georgia" pitchFamily="18" charset="0"/>
                  </a:rPr>
                  <a:t>q</a:t>
                </a:r>
                <a:r>
                  <a:rPr lang="en-AU" sz="2400" dirty="0">
                    <a:solidFill>
                      <a:srgbClr val="1F497D"/>
                    </a:solidFill>
                  </a:rPr>
                  <a:t>: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400" dirty="0">
                  <a:solidFill>
                    <a:srgbClr val="1F497D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800" dirty="0">
                  <a:solidFill>
                    <a:srgbClr val="1F497D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AU" sz="2800" dirty="0">
                    <a:solidFill>
                      <a:srgbClr val="1F497D"/>
                    </a:solidFill>
                  </a:rPr>
                  <a:t>In this case: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q</a:t>
                </a:r>
                <a:r>
                  <a:rPr lang="en-AU" sz="2800" i="1" baseline="30000" dirty="0">
                    <a:solidFill>
                      <a:srgbClr val="1F497D"/>
                    </a:solidFill>
                    <a:latin typeface="Georgia" pitchFamily="18" charset="0"/>
                  </a:rPr>
                  <a:t>2 </a:t>
                </a:r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= 0.0296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q</a:t>
                </a:r>
                <a:r>
                  <a:rPr lang="en-AU" sz="2800" i="1" baseline="30000" dirty="0">
                    <a:solidFill>
                      <a:srgbClr val="1F497D"/>
                    </a:solidFill>
                    <a:latin typeface="Georgia" pitchFamily="18" charset="0"/>
                  </a:rPr>
                  <a:t> </a:t>
                </a:r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sz="280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2800" i="1" smtClean="0">
                            <a:solidFill>
                              <a:srgbClr val="1F497D"/>
                            </a:solidFill>
                            <a:latin typeface="Cambria Math"/>
                          </a:rPr>
                          <m:t>0.0296</m:t>
                        </m:r>
                      </m:e>
                    </m:rad>
                  </m:oMath>
                </a14:m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 = 0.17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AU" sz="2800" i="1" dirty="0">
                    <a:solidFill>
                      <a:srgbClr val="1F497D"/>
                    </a:solidFill>
                  </a:rPr>
                  <a:t>Therefore, </a:t>
                </a:r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p = 0.83</a:t>
                </a:r>
              </a:p>
              <a:p>
                <a:r>
                  <a:rPr lang="en-AU" sz="2800" i="1" dirty="0">
                    <a:solidFill>
                      <a:srgbClr val="1F497D"/>
                    </a:solidFill>
                    <a:latin typeface="Georgia" pitchFamily="18" charset="0"/>
                  </a:rPr>
                  <a:t> </a:t>
                </a:r>
              </a:p>
              <a:p>
                <a:r>
                  <a:rPr lang="en-AU" sz="2800" i="1" dirty="0">
                    <a:solidFill>
                      <a:srgbClr val="1F497D"/>
                    </a:solidFill>
                  </a:rPr>
                  <a:t>(</a:t>
                </a:r>
                <a:r>
                  <a:rPr lang="en-AU" sz="2800" i="1" dirty="0">
                    <a:solidFill>
                      <a:srgbClr val="FF0000"/>
                    </a:solidFill>
                  </a:rPr>
                  <a:t>if</a:t>
                </a:r>
                <a:r>
                  <a:rPr lang="en-AU" sz="2800" i="1" dirty="0">
                    <a:solidFill>
                      <a:srgbClr val="1F497D"/>
                    </a:solidFill>
                  </a:rPr>
                  <a:t> the population is at H-W equilibrium…)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800" i="1" dirty="0">
                  <a:solidFill>
                    <a:srgbClr val="1F497D"/>
                  </a:solidFill>
                  <a:latin typeface="Georgia" pitchFamily="18" charset="0"/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800" dirty="0">
                  <a:solidFill>
                    <a:srgbClr val="1F497D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800" dirty="0">
                  <a:solidFill>
                    <a:srgbClr val="1F497D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AU" sz="2800" dirty="0">
                  <a:solidFill>
                    <a:srgbClr val="1F497D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40" y="1484784"/>
                <a:ext cx="8362908" cy="6349943"/>
              </a:xfrm>
              <a:prstGeom prst="rect">
                <a:avLst/>
              </a:prstGeom>
              <a:blipFill rotWithShape="1">
                <a:blip r:embed="rId3"/>
                <a:stretch>
                  <a:fillRect l="-1532" t="-76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14719"/>
              </p:ext>
            </p:extLst>
          </p:nvPr>
        </p:nvGraphicFramePr>
        <p:xfrm>
          <a:off x="4315240" y="3149724"/>
          <a:ext cx="4224922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5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6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AU" sz="2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Genotypes: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AA and </a:t>
                      </a:r>
                      <a:r>
                        <a:rPr lang="en-AU" dirty="0" err="1"/>
                        <a:t>Aa</a:t>
                      </a:r>
                      <a:endParaRPr lang="en-A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err="1"/>
                        <a:t>aa</a:t>
                      </a:r>
                      <a:endParaRPr lang="en-AU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i="1" dirty="0">
                          <a:latin typeface="Georgia" pitchFamily="18" charset="0"/>
                        </a:rPr>
                        <a:t>p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 </a:t>
                      </a:r>
                      <a:r>
                        <a:rPr lang="en-AU" i="1" baseline="0" dirty="0">
                          <a:latin typeface="Georgia" pitchFamily="18" charset="0"/>
                        </a:rPr>
                        <a:t>+ </a:t>
                      </a:r>
                      <a:r>
                        <a:rPr lang="en-AU" dirty="0">
                          <a:latin typeface="Georgia" pitchFamily="18" charset="0"/>
                        </a:rPr>
                        <a:t>2</a:t>
                      </a:r>
                      <a:r>
                        <a:rPr lang="en-AU" i="1" dirty="0">
                          <a:latin typeface="Georgia" pitchFamily="18" charset="0"/>
                        </a:rPr>
                        <a:t>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1" dirty="0">
                          <a:latin typeface="Georgia" pitchFamily="18" charset="0"/>
                        </a:rPr>
                        <a:t>q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Phenotypes: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dirty="0">
                          <a:solidFill>
                            <a:srgbClr val="C00000"/>
                          </a:solidFill>
                          <a:latin typeface="Georgia" pitchFamily="18" charset="0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dirty="0">
                          <a:solidFill>
                            <a:schemeClr val="bg2"/>
                          </a:solidFill>
                          <a:latin typeface="Georgia" pitchFamily="18" charset="0"/>
                        </a:rPr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00B050"/>
                          </a:solidFill>
                        </a:rPr>
                        <a:t>Frequency: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i="0" dirty="0">
                          <a:solidFill>
                            <a:srgbClr val="C00000"/>
                          </a:solidFill>
                          <a:latin typeface="Georgia" pitchFamily="18" charset="0"/>
                        </a:rPr>
                        <a:t>0.9704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0" dirty="0">
                          <a:latin typeface="Georgia" pitchFamily="18" charset="0"/>
                        </a:rPr>
                        <a:t>0.0296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9F54E-901A-4EFF-9F37-9F59FF10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4154709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30160"/>
              </p:ext>
            </p:extLst>
          </p:nvPr>
        </p:nvGraphicFramePr>
        <p:xfrm>
          <a:off x="1942964" y="1677313"/>
          <a:ext cx="488388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00B050"/>
                          </a:solidFill>
                        </a:rPr>
                        <a:t>A</a:t>
                      </a:r>
                      <a:r>
                        <a:rPr lang="en-AU" baseline="-25000" dirty="0">
                          <a:solidFill>
                            <a:srgbClr val="00B050"/>
                          </a:solidFill>
                        </a:rPr>
                        <a:t>1 </a:t>
                      </a:r>
                      <a:r>
                        <a:rPr lang="en-AU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(p)</a:t>
                      </a:r>
                    </a:p>
                    <a:p>
                      <a:r>
                        <a:rPr lang="en-AU" dirty="0">
                          <a:solidFill>
                            <a:srgbClr val="00B050"/>
                          </a:solidFill>
                        </a:rPr>
                        <a:t>A</a:t>
                      </a:r>
                      <a:r>
                        <a:rPr lang="en-AU" baseline="-25000" dirty="0">
                          <a:solidFill>
                            <a:srgbClr val="00B050"/>
                          </a:solidFill>
                        </a:rPr>
                        <a:t>2 </a:t>
                      </a:r>
                      <a:r>
                        <a:rPr lang="en-AU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(q)</a:t>
                      </a:r>
                      <a:endParaRPr lang="en-AU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1" dirty="0">
                          <a:latin typeface="Georgia" pitchFamily="18" charset="0"/>
                        </a:rPr>
                        <a:t>p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Georgia" pitchFamily="18" charset="0"/>
                        </a:rPr>
                        <a:t>2</a:t>
                      </a:r>
                      <a:r>
                        <a:rPr lang="en-AU" i="1" dirty="0">
                          <a:latin typeface="Georgia" pitchFamily="18" charset="0"/>
                        </a:rPr>
                        <a:t>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1" dirty="0">
                          <a:latin typeface="Georgia" pitchFamily="18" charset="0"/>
                        </a:rPr>
                        <a:t>q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AU" dirty="0"/>
              <a:t>H-W Equilibrium for &gt;2 alleles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273402"/>
              </p:ext>
            </p:extLst>
          </p:nvPr>
        </p:nvGraphicFramePr>
        <p:xfrm>
          <a:off x="342206" y="3822398"/>
          <a:ext cx="8137800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6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46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46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00B050"/>
                          </a:solidFill>
                        </a:rPr>
                        <a:t>A</a:t>
                      </a:r>
                      <a:r>
                        <a:rPr lang="en-AU" baseline="-25000" dirty="0">
                          <a:solidFill>
                            <a:srgbClr val="00B050"/>
                          </a:solidFill>
                        </a:rPr>
                        <a:t>1 </a:t>
                      </a:r>
                      <a:r>
                        <a:rPr lang="en-AU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(p)</a:t>
                      </a:r>
                    </a:p>
                    <a:p>
                      <a:r>
                        <a:rPr lang="en-AU" dirty="0">
                          <a:solidFill>
                            <a:srgbClr val="00B050"/>
                          </a:solidFill>
                        </a:rPr>
                        <a:t>A</a:t>
                      </a:r>
                      <a:r>
                        <a:rPr lang="en-AU" baseline="-25000" dirty="0">
                          <a:solidFill>
                            <a:srgbClr val="00B050"/>
                          </a:solidFill>
                        </a:rPr>
                        <a:t>2 </a:t>
                      </a:r>
                      <a:r>
                        <a:rPr lang="en-AU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(q)</a:t>
                      </a:r>
                      <a:endParaRPr lang="en-AU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00B050"/>
                          </a:solidFill>
                        </a:rPr>
                        <a:t>A</a:t>
                      </a:r>
                      <a:r>
                        <a:rPr lang="en-AU" baseline="-25000" dirty="0">
                          <a:solidFill>
                            <a:srgbClr val="00B050"/>
                          </a:solidFill>
                        </a:rPr>
                        <a:t>3 </a:t>
                      </a:r>
                      <a:r>
                        <a:rPr lang="en-AU" i="1" dirty="0">
                          <a:solidFill>
                            <a:srgbClr val="00B050"/>
                          </a:solidFill>
                          <a:latin typeface="Georgia" pitchFamily="18" charset="0"/>
                        </a:rPr>
                        <a:t>(r)</a:t>
                      </a:r>
                      <a:endParaRPr lang="en-AU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AU" sz="2400" b="0" dirty="0"/>
                        <a:t>Genotypes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sz="2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sz="2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AU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1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2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  <a:p>
                      <a:pPr algn="ctr"/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3</a:t>
                      </a:r>
                      <a:r>
                        <a:rPr lang="en-AU" dirty="0"/>
                        <a:t>A</a:t>
                      </a:r>
                      <a:r>
                        <a:rPr lang="en-AU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1" dirty="0">
                          <a:latin typeface="Georgia" pitchFamily="18" charset="0"/>
                        </a:rPr>
                        <a:t>p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Georgia" pitchFamily="18" charset="0"/>
                        </a:rPr>
                        <a:t>2</a:t>
                      </a:r>
                      <a:r>
                        <a:rPr lang="en-AU" i="1" dirty="0">
                          <a:latin typeface="Georgia" pitchFamily="18" charset="0"/>
                        </a:rPr>
                        <a:t>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i="1" dirty="0">
                          <a:latin typeface="Georgia" pitchFamily="18" charset="0"/>
                        </a:rPr>
                        <a:t>2pr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i="1" dirty="0">
                          <a:latin typeface="Georgia" pitchFamily="18" charset="0"/>
                        </a:rPr>
                        <a:t>q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i="1" dirty="0">
                          <a:latin typeface="Georgia" pitchFamily="18" charset="0"/>
                        </a:rPr>
                        <a:t>2qr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i="1" baseline="0" dirty="0">
                          <a:latin typeface="Georgia" pitchFamily="18" charset="0"/>
                        </a:rPr>
                        <a:t>r</a:t>
                      </a:r>
                      <a:r>
                        <a:rPr lang="en-AU" i="1" baseline="30000" dirty="0">
                          <a:latin typeface="Georgia" pitchFamily="18" charset="0"/>
                        </a:rPr>
                        <a:t>2</a:t>
                      </a:r>
                      <a:endParaRPr lang="en-AU" i="1" dirty="0">
                        <a:latin typeface="Georgia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83A908-B6A2-45C5-A1E2-E8C8F662C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4043036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D2B00-6615-43EF-9883-2BE3AAF21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42"/>
          <a:stretch/>
        </p:blipFill>
        <p:spPr>
          <a:xfrm>
            <a:off x="406400" y="1454303"/>
            <a:ext cx="5349240" cy="47602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E138E-ACA4-438A-80CD-6A3A7B7B7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5D2294-FB30-48B5-A0C4-65FD38AC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/>
              <a:t>Linkage Disequilibrium (</a:t>
            </a:r>
            <a:r>
              <a:rPr lang="en-AU" b="1" dirty="0">
                <a:solidFill>
                  <a:srgbClr val="C00000"/>
                </a:solidFill>
              </a:rPr>
              <a:t>D</a:t>
            </a:r>
            <a:r>
              <a:rPr lang="en-AU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AD9CD0-C2BA-4828-BB79-052379E88480}"/>
              </a:ext>
            </a:extLst>
          </p:cNvPr>
          <p:cNvGrpSpPr/>
          <p:nvPr/>
        </p:nvGrpSpPr>
        <p:grpSpPr>
          <a:xfrm>
            <a:off x="5755640" y="2188055"/>
            <a:ext cx="2931160" cy="2754630"/>
            <a:chOff x="5755640" y="1797453"/>
            <a:chExt cx="2931160" cy="27546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AA186C-92B1-48C9-A4CE-E46FF66965CE}"/>
                </a:ext>
              </a:extLst>
            </p:cNvPr>
            <p:cNvSpPr txBox="1"/>
            <p:nvPr/>
          </p:nvSpPr>
          <p:spPr>
            <a:xfrm>
              <a:off x="5755640" y="1797453"/>
              <a:ext cx="28854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Greater distance between alleles on the same chromosome</a:t>
              </a:r>
            </a:p>
          </p:txBody>
        </p:sp>
        <p:sp>
          <p:nvSpPr>
            <p:cNvPr id="9" name="Equals 8">
              <a:extLst>
                <a:ext uri="{FF2B5EF4-FFF2-40B4-BE49-F238E27FC236}">
                  <a16:creationId xmlns:a16="http://schemas.microsoft.com/office/drawing/2014/main" id="{2B787160-09F9-4D4E-8A42-9479B3E00E08}"/>
                </a:ext>
              </a:extLst>
            </p:cNvPr>
            <p:cNvSpPr/>
            <p:nvPr/>
          </p:nvSpPr>
          <p:spPr>
            <a:xfrm>
              <a:off x="6690360" y="2861280"/>
              <a:ext cx="1016000" cy="629920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5B745F-CB67-4108-9131-E1823E69511D}"/>
                </a:ext>
              </a:extLst>
            </p:cNvPr>
            <p:cNvSpPr txBox="1"/>
            <p:nvPr/>
          </p:nvSpPr>
          <p:spPr>
            <a:xfrm>
              <a:off x="5801360" y="3628753"/>
              <a:ext cx="28854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Higher chance of independent assortment of alleles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9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098E9-DA77-466D-A90F-5E6575338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92" y="1417638"/>
            <a:ext cx="4752975" cy="4495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56D93-01C2-4988-908B-78D98F39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E334A-9645-42A8-B0BB-4D8F35E0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/>
              <a:t>Linkage Disequilibrium (</a:t>
            </a:r>
            <a:r>
              <a:rPr lang="en-AU" b="1" dirty="0">
                <a:solidFill>
                  <a:srgbClr val="C00000"/>
                </a:solidFill>
              </a:rPr>
              <a:t>D</a:t>
            </a:r>
            <a:r>
              <a:rPr lang="en-AU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C6A138-444F-4EFF-8636-5428D5306189}"/>
              </a:ext>
            </a:extLst>
          </p:cNvPr>
          <p:cNvGrpSpPr/>
          <p:nvPr/>
        </p:nvGrpSpPr>
        <p:grpSpPr>
          <a:xfrm>
            <a:off x="5613400" y="2288223"/>
            <a:ext cx="2931160" cy="2754630"/>
            <a:chOff x="5755640" y="1797453"/>
            <a:chExt cx="2931160" cy="2754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D623B8-6395-4DFB-AC2C-2A14F1704E2F}"/>
                </a:ext>
              </a:extLst>
            </p:cNvPr>
            <p:cNvSpPr txBox="1"/>
            <p:nvPr/>
          </p:nvSpPr>
          <p:spPr>
            <a:xfrm>
              <a:off x="5755640" y="1797453"/>
              <a:ext cx="28854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Smaller distance between alleles on the same chromosome</a:t>
              </a:r>
            </a:p>
          </p:txBody>
        </p:sp>
        <p:sp>
          <p:nvSpPr>
            <p:cNvPr id="10" name="Equals 9">
              <a:extLst>
                <a:ext uri="{FF2B5EF4-FFF2-40B4-BE49-F238E27FC236}">
                  <a16:creationId xmlns:a16="http://schemas.microsoft.com/office/drawing/2014/main" id="{8E3A0EC7-7E49-454E-A44A-BCEF86B06D00}"/>
                </a:ext>
              </a:extLst>
            </p:cNvPr>
            <p:cNvSpPr/>
            <p:nvPr/>
          </p:nvSpPr>
          <p:spPr>
            <a:xfrm>
              <a:off x="6690360" y="2861280"/>
              <a:ext cx="1016000" cy="629920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4B0E97-A4D4-4EEE-93EA-A29898BBF1F3}"/>
                </a:ext>
              </a:extLst>
            </p:cNvPr>
            <p:cNvSpPr txBox="1"/>
            <p:nvPr/>
          </p:nvSpPr>
          <p:spPr>
            <a:xfrm>
              <a:off x="5801360" y="3628753"/>
              <a:ext cx="28854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Lower chance of independent assortment of alleles.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569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Linkage Disequilibrium (</a:t>
            </a:r>
            <a:r>
              <a:rPr lang="en-AU" b="1" dirty="0">
                <a:solidFill>
                  <a:srgbClr val="C00000"/>
                </a:solidFill>
              </a:rPr>
              <a:t>D</a:t>
            </a:r>
            <a:r>
              <a:rPr lang="en-AU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5168" y="1263764"/>
            <a:ext cx="6883882" cy="48178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>
                <a:solidFill>
                  <a:schemeClr val="tx2"/>
                </a:solidFill>
              </a:rPr>
              <a:t>What does it measure?</a:t>
            </a:r>
          </a:p>
          <a:p>
            <a:pPr marL="0" indent="0">
              <a:buNone/>
            </a:pPr>
            <a:r>
              <a:rPr lang="en-AU" sz="2800" dirty="0">
                <a:solidFill>
                  <a:schemeClr val="tx2"/>
                </a:solidFill>
              </a:rPr>
              <a:t>The amount of association between different alleles in </a:t>
            </a:r>
            <a:r>
              <a:rPr lang="en-AU" sz="2800" b="1" dirty="0" err="1">
                <a:solidFill>
                  <a:schemeClr val="tx2"/>
                </a:solidFill>
              </a:rPr>
              <a:t>gametic</a:t>
            </a:r>
            <a:r>
              <a:rPr lang="en-AU" sz="2800" b="1" dirty="0">
                <a:solidFill>
                  <a:schemeClr val="tx2"/>
                </a:solidFill>
              </a:rPr>
              <a:t> types (haplotypes)</a:t>
            </a:r>
            <a:r>
              <a:rPr lang="en-AU" sz="2800" dirty="0">
                <a:solidFill>
                  <a:schemeClr val="tx2"/>
                </a:solidFill>
              </a:rPr>
              <a:t>. </a:t>
            </a:r>
          </a:p>
          <a:p>
            <a:pPr marL="0" indent="0">
              <a:buNone/>
            </a:pPr>
            <a:r>
              <a:rPr lang="en-AU" b="1" dirty="0">
                <a:solidFill>
                  <a:schemeClr val="tx2"/>
                </a:solidFill>
              </a:rPr>
              <a:t>What is it?</a:t>
            </a:r>
            <a:r>
              <a:rPr lang="en-AU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2800" dirty="0">
                <a:solidFill>
                  <a:schemeClr val="tx2"/>
                </a:solidFill>
              </a:rPr>
              <a:t>Genes in close proximity on the same chromosome are more likely to be inherited together.</a:t>
            </a:r>
          </a:p>
          <a:p>
            <a:pPr marL="0" indent="0">
              <a:buNone/>
            </a:pPr>
            <a:r>
              <a:rPr lang="en-AU" b="1" dirty="0">
                <a:solidFill>
                  <a:schemeClr val="tx2"/>
                </a:solidFill>
              </a:rPr>
              <a:t>Why should you care?</a:t>
            </a:r>
          </a:p>
          <a:p>
            <a:pPr marL="0" indent="0">
              <a:buNone/>
            </a:pPr>
            <a:r>
              <a:rPr lang="en-AU" dirty="0">
                <a:solidFill>
                  <a:schemeClr val="tx2"/>
                </a:solidFill>
              </a:rPr>
              <a:t>Greater D can indicate population level processes.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7E08-0027-4C92-BB69-F4A1A83E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47551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Linkage Disequilibrium (</a:t>
            </a:r>
            <a:r>
              <a:rPr lang="en-AU" b="1" dirty="0">
                <a:solidFill>
                  <a:srgbClr val="C00000"/>
                </a:solidFill>
              </a:rPr>
              <a:t>D</a:t>
            </a:r>
            <a:r>
              <a:rPr lang="en-AU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56" y="1475248"/>
            <a:ext cx="8617488" cy="46509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00AB-7DB6-41AE-BE0B-E91DC69B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5892808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84013" y="1406106"/>
                <a:ext cx="7228935" cy="3200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400" b="1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𝑫</m:t>
                      </m:r>
                      <m:r>
                        <a:rPr lang="en-AU" sz="4400" b="1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AU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4400" b="1" i="1">
                              <a:latin typeface="Cambria Math"/>
                            </a:rPr>
                            <m:t>𝒓</m:t>
                          </m:r>
                          <m:r>
                            <a:rPr lang="en-AU" sz="4400" b="1" i="1">
                              <a:latin typeface="Cambria Math"/>
                            </a:rPr>
                            <m:t> </m:t>
                          </m:r>
                          <m:r>
                            <a:rPr lang="en-AU" sz="4400" b="1" i="1">
                              <a:latin typeface="Cambria Math"/>
                            </a:rPr>
                            <m:t>𝒙</m:t>
                          </m:r>
                          <m:r>
                            <a:rPr lang="en-AU" sz="4400" b="1" i="1">
                              <a:latin typeface="Cambria Math"/>
                            </a:rPr>
                            <m:t> </m:t>
                          </m:r>
                          <m:r>
                            <a:rPr lang="en-AU" sz="4400" b="1" i="1">
                              <a:latin typeface="Cambria Math"/>
                            </a:rPr>
                            <m:t>𝒖</m:t>
                          </m:r>
                        </m:e>
                      </m:d>
                      <m:r>
                        <a:rPr lang="en-AU" sz="4400" b="1" i="1">
                          <a:latin typeface="Cambria Math"/>
                        </a:rPr>
                        <m:t>−(</m:t>
                      </m:r>
                      <m:r>
                        <a:rPr lang="en-AU" sz="4400" b="1" i="1">
                          <a:latin typeface="Cambria Math"/>
                        </a:rPr>
                        <m:t>𝒔</m:t>
                      </m:r>
                      <m:r>
                        <a:rPr lang="en-AU" sz="4400" b="1" i="1">
                          <a:latin typeface="Cambria Math"/>
                        </a:rPr>
                        <m:t> </m:t>
                      </m:r>
                      <m:r>
                        <a:rPr lang="en-AU" sz="4400" b="1" i="1">
                          <a:latin typeface="Cambria Math"/>
                        </a:rPr>
                        <m:t>𝒙</m:t>
                      </m:r>
                      <m:r>
                        <a:rPr lang="en-AU" sz="4400" b="1" i="1">
                          <a:latin typeface="Cambria Math"/>
                        </a:rPr>
                        <m:t> </m:t>
                      </m:r>
                      <m:r>
                        <a:rPr lang="en-AU" sz="4400" b="1" i="1">
                          <a:latin typeface="Cambria Math"/>
                        </a:rPr>
                        <m:t>𝒕</m:t>
                      </m:r>
                      <m:r>
                        <a:rPr lang="en-AU" sz="44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AU" sz="4400" dirty="0"/>
              </a:p>
              <a:p>
                <a:endParaRPr lang="en-AU" dirty="0"/>
              </a:p>
              <a:p>
                <a:r>
                  <a:rPr lang="en-AU" sz="2800" dirty="0"/>
                  <a:t>Where:</a:t>
                </a:r>
              </a:p>
              <a:p>
                <a:r>
                  <a:rPr lang="en-AU" sz="2800" dirty="0"/>
                  <a:t>	r = </a:t>
                </a:r>
                <a:r>
                  <a:rPr lang="en-AU" sz="2800" dirty="0" err="1"/>
                  <a:t>rel</a:t>
                </a:r>
                <a:r>
                  <a:rPr lang="en-AU" sz="2800" dirty="0"/>
                  <a:t> </a:t>
                </a:r>
                <a:r>
                  <a:rPr lang="en-AU" sz="2800" dirty="0" err="1"/>
                  <a:t>freq</a:t>
                </a:r>
                <a:r>
                  <a:rPr lang="en-AU" sz="2800" dirty="0"/>
                  <a:t> of A</a:t>
                </a:r>
                <a:r>
                  <a:rPr lang="en-AU" sz="2800" baseline="-25000" dirty="0"/>
                  <a:t>1</a:t>
                </a:r>
                <a:r>
                  <a:rPr lang="en-AU" sz="2800" dirty="0"/>
                  <a:t>B</a:t>
                </a:r>
                <a:r>
                  <a:rPr lang="en-AU" sz="2800" baseline="-25000" dirty="0"/>
                  <a:t>1</a:t>
                </a:r>
              </a:p>
              <a:p>
                <a:r>
                  <a:rPr lang="en-AU" sz="2800" dirty="0"/>
                  <a:t>	s = </a:t>
                </a:r>
                <a:r>
                  <a:rPr lang="en-AU" sz="2800" dirty="0" err="1"/>
                  <a:t>rel</a:t>
                </a:r>
                <a:r>
                  <a:rPr lang="en-AU" sz="2800" dirty="0"/>
                  <a:t> </a:t>
                </a:r>
                <a:r>
                  <a:rPr lang="en-AU" sz="2800" dirty="0" err="1"/>
                  <a:t>freq</a:t>
                </a:r>
                <a:r>
                  <a:rPr lang="en-AU" sz="2800" dirty="0"/>
                  <a:t> of A</a:t>
                </a:r>
                <a:r>
                  <a:rPr lang="en-AU" sz="2800" baseline="-25000" dirty="0"/>
                  <a:t>1</a:t>
                </a:r>
                <a:r>
                  <a:rPr lang="en-AU" sz="2800" dirty="0"/>
                  <a:t>B</a:t>
                </a:r>
                <a:r>
                  <a:rPr lang="en-AU" sz="2800" baseline="-25000" dirty="0"/>
                  <a:t>2</a:t>
                </a:r>
              </a:p>
              <a:p>
                <a:r>
                  <a:rPr lang="en-AU" sz="2800" dirty="0"/>
                  <a:t>	t = </a:t>
                </a:r>
                <a:r>
                  <a:rPr lang="en-AU" sz="2800" dirty="0" err="1"/>
                  <a:t>rel</a:t>
                </a:r>
                <a:r>
                  <a:rPr lang="en-AU" sz="2800" dirty="0"/>
                  <a:t> </a:t>
                </a:r>
                <a:r>
                  <a:rPr lang="en-AU" sz="2800" dirty="0" err="1"/>
                  <a:t>freq</a:t>
                </a:r>
                <a:r>
                  <a:rPr lang="en-AU" sz="2800" dirty="0"/>
                  <a:t> of A</a:t>
                </a:r>
                <a:r>
                  <a:rPr lang="en-AU" sz="2800" baseline="-25000" dirty="0"/>
                  <a:t>2</a:t>
                </a:r>
                <a:r>
                  <a:rPr lang="en-AU" sz="2800" dirty="0"/>
                  <a:t>B</a:t>
                </a:r>
                <a:r>
                  <a:rPr lang="en-AU" sz="2800" baseline="-25000" dirty="0"/>
                  <a:t>1</a:t>
                </a:r>
              </a:p>
              <a:p>
                <a:r>
                  <a:rPr lang="en-AU" sz="2800" dirty="0"/>
                  <a:t>	u = </a:t>
                </a:r>
                <a:r>
                  <a:rPr lang="en-AU" sz="2800" dirty="0" err="1"/>
                  <a:t>rel</a:t>
                </a:r>
                <a:r>
                  <a:rPr lang="en-AU" sz="2800" dirty="0"/>
                  <a:t> </a:t>
                </a:r>
                <a:r>
                  <a:rPr lang="en-AU" sz="2800" dirty="0" err="1"/>
                  <a:t>freq</a:t>
                </a:r>
                <a:r>
                  <a:rPr lang="en-AU" sz="2800" dirty="0"/>
                  <a:t> of A</a:t>
                </a:r>
                <a:r>
                  <a:rPr lang="en-AU" sz="2800" baseline="-25000" dirty="0"/>
                  <a:t>2</a:t>
                </a:r>
                <a:r>
                  <a:rPr lang="en-AU" sz="2800" dirty="0"/>
                  <a:t>B</a:t>
                </a:r>
                <a:r>
                  <a:rPr lang="en-AU" sz="2800" baseline="-25000" dirty="0"/>
                  <a:t>2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13" y="1406106"/>
                <a:ext cx="7228935" cy="3200876"/>
              </a:xfrm>
              <a:prstGeom prst="rect">
                <a:avLst/>
              </a:prstGeom>
              <a:blipFill rotWithShape="1">
                <a:blip r:embed="rId3"/>
                <a:stretch>
                  <a:fillRect l="-1771" b="-4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214" y="614165"/>
            <a:ext cx="7746521" cy="1007602"/>
          </a:xfrm>
        </p:spPr>
        <p:txBody>
          <a:bodyPr/>
          <a:lstStyle/>
          <a:p>
            <a:pPr marL="0" indent="0">
              <a:buNone/>
            </a:pPr>
            <a:r>
              <a:rPr lang="en-AU" b="1" dirty="0">
                <a:solidFill>
                  <a:schemeClr val="tx2"/>
                </a:solidFill>
              </a:rPr>
              <a:t>Calculation: </a:t>
            </a:r>
            <a:r>
              <a:rPr lang="en-AU" dirty="0">
                <a:solidFill>
                  <a:schemeClr val="tx2"/>
                </a:solidFill>
              </a:rPr>
              <a:t>for 2 locus with 2 alleles: </a:t>
            </a: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6158" y="1406106"/>
            <a:ext cx="6435304" cy="3200876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6427" y="4734715"/>
            <a:ext cx="7746521" cy="116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800" dirty="0">
                <a:solidFill>
                  <a:schemeClr val="tx2"/>
                </a:solidFill>
              </a:rPr>
              <a:t>In this case, no linkage = 0, </a:t>
            </a:r>
            <a:r>
              <a:rPr lang="en-AU" sz="2800" b="1" dirty="0">
                <a:solidFill>
                  <a:srgbClr val="C00000"/>
                </a:solidFill>
              </a:rPr>
              <a:t>maximum D </a:t>
            </a:r>
            <a:r>
              <a:rPr lang="en-AU" sz="2800" dirty="0">
                <a:solidFill>
                  <a:schemeClr val="tx2"/>
                </a:solidFill>
              </a:rPr>
              <a:t>deviates from zero up to a maximum of ± 0.25 </a:t>
            </a:r>
          </a:p>
          <a:p>
            <a:pPr marL="0" indent="0">
              <a:buNone/>
            </a:pPr>
            <a:r>
              <a:rPr lang="en-AU" sz="2600" dirty="0">
                <a:solidFill>
                  <a:schemeClr val="tx2"/>
                </a:solidFill>
              </a:rPr>
              <a:t>(any deviation from 0, whether +positive or -negative)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7470F-B5FA-4BCA-BDA2-2A143BCF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2013381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160"/>
            <a:ext cx="8432800" cy="219436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Example 1:</a:t>
            </a:r>
            <a:br>
              <a:rPr lang="en-AU" dirty="0"/>
            </a:br>
            <a:r>
              <a:rPr lang="en-AU" sz="2800" dirty="0">
                <a:solidFill>
                  <a:schemeClr val="tx2"/>
                </a:solidFill>
              </a:rPr>
              <a:t>For two loci each with two segregating alleles, we find the following distribution of </a:t>
            </a:r>
            <a:r>
              <a:rPr lang="en-AU" sz="2800" dirty="0" err="1">
                <a:solidFill>
                  <a:schemeClr val="tx2"/>
                </a:solidFill>
              </a:rPr>
              <a:t>gametic</a:t>
            </a:r>
            <a:r>
              <a:rPr lang="en-AU" sz="2800" dirty="0">
                <a:solidFill>
                  <a:schemeClr val="tx2"/>
                </a:solidFill>
              </a:rPr>
              <a:t> types (haplotypes). What is </a:t>
            </a:r>
            <a:r>
              <a:rPr lang="en-AU" sz="2800" b="1" dirty="0">
                <a:solidFill>
                  <a:srgbClr val="C00000"/>
                </a:solidFill>
              </a:rPr>
              <a:t>D</a:t>
            </a:r>
            <a:r>
              <a:rPr lang="en-AU" sz="2800" dirty="0">
                <a:solidFill>
                  <a:schemeClr val="tx2"/>
                </a:solidFill>
              </a:rPr>
              <a:t>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992826"/>
              </p:ext>
            </p:extLst>
          </p:nvPr>
        </p:nvGraphicFramePr>
        <p:xfrm>
          <a:off x="1191866" y="2886260"/>
          <a:ext cx="658368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0.318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0.082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0.388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C68B8-F15F-43F5-8C1B-82A649F4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0047254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442960" cy="220452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Example 1:</a:t>
            </a:r>
            <a:br>
              <a:rPr lang="en-AU" dirty="0"/>
            </a:br>
            <a:r>
              <a:rPr lang="en-AU" sz="2800" dirty="0">
                <a:solidFill>
                  <a:schemeClr val="tx2"/>
                </a:solidFill>
              </a:rPr>
              <a:t>For two loci each with two segregating alleles, we find the following distribution of </a:t>
            </a:r>
            <a:r>
              <a:rPr lang="en-AU" sz="2800" dirty="0" err="1">
                <a:solidFill>
                  <a:schemeClr val="tx2"/>
                </a:solidFill>
              </a:rPr>
              <a:t>gametic</a:t>
            </a:r>
            <a:r>
              <a:rPr lang="en-AU" sz="2800" dirty="0">
                <a:solidFill>
                  <a:schemeClr val="tx2"/>
                </a:solidFill>
              </a:rPr>
              <a:t> types (haplotypes). What is </a:t>
            </a:r>
            <a:r>
              <a:rPr lang="en-AU" sz="2800" b="1" dirty="0">
                <a:solidFill>
                  <a:srgbClr val="C00000"/>
                </a:solidFill>
              </a:rPr>
              <a:t>D</a:t>
            </a:r>
            <a:r>
              <a:rPr lang="en-AU" sz="2800" dirty="0">
                <a:solidFill>
                  <a:schemeClr val="tx2"/>
                </a:solidFill>
              </a:rPr>
              <a:t>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120746" y="2368100"/>
          <a:ext cx="658368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0.318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0.082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0.388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91" y="4227233"/>
            <a:ext cx="4827109" cy="23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38E5-2940-4A6A-A930-9FB6748D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441716"/>
            <a:ext cx="2895600" cy="365125"/>
          </a:xfrm>
        </p:spPr>
        <p:txBody>
          <a:bodyPr/>
          <a:lstStyle/>
          <a:p>
            <a:r>
              <a:rPr lang="en-AU" dirty="0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756234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16897" y="625564"/>
          <a:ext cx="658368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0.318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0.082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0.388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460" y="2580736"/>
            <a:ext cx="441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6231" y="3621489"/>
            <a:ext cx="71761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</a:rPr>
              <a:t>      D</a:t>
            </a:r>
            <a:r>
              <a:rPr lang="en-AU" sz="3200" b="1" dirty="0">
                <a:solidFill>
                  <a:schemeClr val="tx2"/>
                </a:solidFill>
              </a:rPr>
              <a:t>	</a:t>
            </a:r>
            <a:r>
              <a:rPr lang="en-AU" sz="3200" dirty="0">
                <a:solidFill>
                  <a:schemeClr val="tx2"/>
                </a:solidFill>
              </a:rPr>
              <a:t>= ( 0.318 x 0.388) – (0.212 x 0.082)</a:t>
            </a:r>
          </a:p>
          <a:p>
            <a:r>
              <a:rPr lang="en-AU" sz="3200" dirty="0">
                <a:solidFill>
                  <a:schemeClr val="tx2"/>
                </a:solidFill>
              </a:rPr>
              <a:t>	= 0.123 – 0.0174</a:t>
            </a:r>
          </a:p>
          <a:p>
            <a:r>
              <a:rPr lang="en-AU" sz="3200" b="1" dirty="0">
                <a:solidFill>
                  <a:schemeClr val="tx2"/>
                </a:solidFill>
              </a:rPr>
              <a:t>	= </a:t>
            </a:r>
            <a:r>
              <a:rPr lang="en-AU" sz="3200" b="1" dirty="0">
                <a:solidFill>
                  <a:srgbClr val="C00000"/>
                </a:solidFill>
              </a:rPr>
              <a:t>0.1056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72B06A-28E4-49DC-B3B4-D12720A5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22310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721" y="386506"/>
            <a:ext cx="813690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AU" b="1" dirty="0"/>
              <a:t>Mendelian inheritance: </a:t>
            </a:r>
            <a:r>
              <a:rPr lang="en-AU" dirty="0"/>
              <a:t>What are the expected proportions of the different progeny genotypes produced from the cross between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b="1" dirty="0"/>
              <a:t> B</a:t>
            </a:r>
            <a:r>
              <a:rPr lang="en-AU" b="1" baseline="-25000" dirty="0"/>
              <a:t>1</a:t>
            </a:r>
            <a:r>
              <a:rPr lang="en-AU" b="1" dirty="0"/>
              <a:t>B</a:t>
            </a:r>
            <a:r>
              <a:rPr lang="en-AU" b="1" baseline="-25000" dirty="0"/>
              <a:t>2</a:t>
            </a:r>
            <a:r>
              <a:rPr lang="en-AU" dirty="0"/>
              <a:t> and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b="1" dirty="0"/>
              <a:t> B</a:t>
            </a:r>
            <a:r>
              <a:rPr lang="en-AU" b="1" baseline="-25000" dirty="0"/>
              <a:t>1</a:t>
            </a:r>
            <a:r>
              <a:rPr lang="en-AU" b="1" dirty="0"/>
              <a:t>B</a:t>
            </a:r>
            <a:r>
              <a:rPr lang="en-AU" b="1" baseline="-25000" dirty="0"/>
              <a:t>2</a:t>
            </a:r>
            <a:r>
              <a:rPr lang="en-AU" dirty="0"/>
              <a:t> parents, assuming independent assortment of the A &amp; B loci?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97723"/>
            <a:ext cx="8626806" cy="433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520" y="3665218"/>
            <a:ext cx="8626806" cy="2356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E04AC-B6FF-43D6-BED1-40114E63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620870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83890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Example 2:</a:t>
            </a:r>
            <a:br>
              <a:rPr lang="en-AU" dirty="0"/>
            </a:br>
            <a:r>
              <a:rPr lang="en-AU" sz="2800" dirty="0">
                <a:solidFill>
                  <a:schemeClr val="tx2"/>
                </a:solidFill>
              </a:rPr>
              <a:t>For two loci each with two segregating alleles, what frequencies would give maximum </a:t>
            </a:r>
            <a:r>
              <a:rPr lang="en-AU" sz="2800" b="1" dirty="0">
                <a:solidFill>
                  <a:srgbClr val="C00000"/>
                </a:solidFill>
              </a:rPr>
              <a:t>D</a:t>
            </a:r>
            <a:r>
              <a:rPr lang="en-AU" sz="2800" dirty="0">
                <a:solidFill>
                  <a:schemeClr val="tx2"/>
                </a:solidFill>
              </a:rPr>
              <a:t>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120746" y="2368100"/>
          <a:ext cx="658368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AU" sz="3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3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3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3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43" y="4254261"/>
            <a:ext cx="441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BA589-896C-4D3C-AD7D-9A85DA18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9711896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83890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Example 2:</a:t>
            </a:r>
            <a:br>
              <a:rPr lang="en-AU" dirty="0"/>
            </a:br>
            <a:r>
              <a:rPr lang="en-AU" sz="2800" dirty="0">
                <a:solidFill>
                  <a:schemeClr val="tx2"/>
                </a:solidFill>
              </a:rPr>
              <a:t>For two loci each with two segregating alleles, what frequencies would give maximum </a:t>
            </a:r>
            <a:r>
              <a:rPr lang="en-AU" sz="2800" b="1" dirty="0">
                <a:solidFill>
                  <a:srgbClr val="C00000"/>
                </a:solidFill>
              </a:rPr>
              <a:t>D</a:t>
            </a:r>
            <a:r>
              <a:rPr lang="en-AU" sz="2800" dirty="0">
                <a:solidFill>
                  <a:schemeClr val="tx2"/>
                </a:solidFill>
              </a:rPr>
              <a:t>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120746" y="2368100"/>
          <a:ext cx="658368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43" y="4254261"/>
            <a:ext cx="441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5076" y="5044848"/>
            <a:ext cx="71761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</a:rPr>
              <a:t>      D</a:t>
            </a:r>
            <a:r>
              <a:rPr lang="en-AU" sz="3200" b="1" dirty="0">
                <a:solidFill>
                  <a:schemeClr val="tx2"/>
                </a:solidFill>
              </a:rPr>
              <a:t>	</a:t>
            </a:r>
            <a:r>
              <a:rPr lang="en-AU" sz="3200" dirty="0">
                <a:solidFill>
                  <a:schemeClr val="tx2"/>
                </a:solidFill>
              </a:rPr>
              <a:t>= ( 0.5 x 0.5) – (0 x 0) = </a:t>
            </a:r>
            <a:r>
              <a:rPr lang="en-AU" sz="3200" b="1" dirty="0">
                <a:solidFill>
                  <a:srgbClr val="C00000"/>
                </a:solidFill>
              </a:rPr>
              <a:t>0.25</a:t>
            </a:r>
          </a:p>
          <a:p>
            <a:r>
              <a:rPr lang="en-AU" sz="3200" b="1" dirty="0">
                <a:solidFill>
                  <a:srgbClr val="C00000"/>
                </a:solidFill>
              </a:rPr>
              <a:t>	Meaning?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9BD37-1AC5-4524-B190-E3CC3C7DE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908024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83890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Example 2:</a:t>
            </a:r>
            <a:br>
              <a:rPr lang="en-AU" dirty="0"/>
            </a:br>
            <a:r>
              <a:rPr lang="en-AU" sz="2800" dirty="0">
                <a:solidFill>
                  <a:schemeClr val="tx2"/>
                </a:solidFill>
              </a:rPr>
              <a:t>For two loci each with two segregating alleles, what frequencies would give maximum </a:t>
            </a:r>
            <a:r>
              <a:rPr lang="en-AU" sz="2800" b="1" dirty="0">
                <a:solidFill>
                  <a:srgbClr val="C00000"/>
                </a:solidFill>
              </a:rPr>
              <a:t>D</a:t>
            </a:r>
            <a:r>
              <a:rPr lang="en-AU" sz="2800" dirty="0">
                <a:solidFill>
                  <a:schemeClr val="tx2"/>
                </a:solidFill>
              </a:rPr>
              <a:t>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131773"/>
              </p:ext>
            </p:extLst>
          </p:nvPr>
        </p:nvGraphicFramePr>
        <p:xfrm>
          <a:off x="1102743" y="2195743"/>
          <a:ext cx="658368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B</a:t>
                      </a:r>
                      <a:r>
                        <a:rPr lang="en-AU" sz="3200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solidFill>
                            <a:schemeClr val="tx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2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43" y="4146377"/>
            <a:ext cx="441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0523" y="4889920"/>
            <a:ext cx="71761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</a:rPr>
              <a:t>      D</a:t>
            </a:r>
            <a:r>
              <a:rPr lang="en-AU" sz="3200" b="1" dirty="0">
                <a:solidFill>
                  <a:schemeClr val="tx2"/>
                </a:solidFill>
              </a:rPr>
              <a:t>	</a:t>
            </a:r>
            <a:r>
              <a:rPr lang="en-AU" sz="3200" dirty="0">
                <a:solidFill>
                  <a:schemeClr val="tx2"/>
                </a:solidFill>
              </a:rPr>
              <a:t>= ( 0.5 x 0.5) – (0 x 0) = </a:t>
            </a:r>
            <a:r>
              <a:rPr lang="en-AU" sz="3200" b="1" dirty="0">
                <a:solidFill>
                  <a:srgbClr val="C00000"/>
                </a:solidFill>
              </a:rPr>
              <a:t>0.25</a:t>
            </a:r>
          </a:p>
          <a:p>
            <a:r>
              <a:rPr lang="en-AU" sz="3200" b="1" dirty="0">
                <a:solidFill>
                  <a:srgbClr val="C00000"/>
                </a:solidFill>
              </a:rPr>
              <a:t>	Meaning? </a:t>
            </a:r>
          </a:p>
          <a:p>
            <a:r>
              <a:rPr lang="en-AU" sz="3200" b="1" dirty="0">
                <a:solidFill>
                  <a:srgbClr val="C00000"/>
                </a:solidFill>
              </a:rPr>
              <a:t>          Zero recombination!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6CA8D-F2E8-49B3-B950-BB8AEC19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2937027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– Tute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987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Revision:</a:t>
            </a:r>
          </a:p>
          <a:p>
            <a:r>
              <a:rPr lang="en-AU" dirty="0"/>
              <a:t>Punnet Squares</a:t>
            </a:r>
          </a:p>
          <a:p>
            <a:r>
              <a:rPr lang="en-AU" dirty="0"/>
              <a:t>DNAs and RNAs</a:t>
            </a:r>
          </a:p>
          <a:p>
            <a:r>
              <a:rPr lang="en-AU" dirty="0"/>
              <a:t>Chi square</a:t>
            </a:r>
          </a:p>
          <a:p>
            <a:r>
              <a:rPr lang="en-AU" dirty="0"/>
              <a:t>IUCN Red list website</a:t>
            </a:r>
          </a:p>
          <a:p>
            <a:r>
              <a:rPr lang="en-AU" dirty="0"/>
              <a:t>Linkage D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08376" y="1628799"/>
            <a:ext cx="3898776" cy="464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b="1" dirty="0"/>
              <a:t>New content:</a:t>
            </a:r>
          </a:p>
          <a:p>
            <a:r>
              <a:rPr lang="en-AU" dirty="0"/>
              <a:t>Polymorphism Frequencies</a:t>
            </a:r>
          </a:p>
          <a:p>
            <a:r>
              <a:rPr lang="en-AU" dirty="0"/>
              <a:t>Expected </a:t>
            </a:r>
            <a:r>
              <a:rPr lang="en-AU" dirty="0" err="1"/>
              <a:t>Heterozygosity</a:t>
            </a:r>
            <a:endParaRPr lang="en-AU" dirty="0"/>
          </a:p>
          <a:p>
            <a:r>
              <a:rPr lang="en-AU" dirty="0"/>
              <a:t>Average </a:t>
            </a:r>
            <a:br>
              <a:rPr lang="en-AU" dirty="0"/>
            </a:br>
            <a:r>
              <a:rPr lang="en-AU" dirty="0" err="1"/>
              <a:t>Heterozygosity</a:t>
            </a:r>
            <a:endParaRPr lang="en-AU" dirty="0"/>
          </a:p>
          <a:p>
            <a:r>
              <a:rPr lang="en-AU" dirty="0"/>
              <a:t>Allelic Diversity</a:t>
            </a:r>
          </a:p>
          <a:p>
            <a:r>
              <a:rPr lang="en-AU" dirty="0"/>
              <a:t>Allele counting</a:t>
            </a:r>
          </a:p>
          <a:p>
            <a:r>
              <a:rPr lang="en-AU" dirty="0"/>
              <a:t>H-W equilibrium</a:t>
            </a:r>
          </a:p>
          <a:p>
            <a:pPr marL="0" indent="0">
              <a:buFont typeface="Arial" pitchFamily="34" charset="0"/>
              <a:buNone/>
            </a:pP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FC6E3-726A-43B8-9214-F367AF42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422266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721" y="386506"/>
            <a:ext cx="813690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AU" b="1" dirty="0"/>
              <a:t>Mendelian inheritance: </a:t>
            </a:r>
            <a:r>
              <a:rPr lang="en-AU" dirty="0"/>
              <a:t>What are the expected proportions of the different progeny genotypes produced from the cross between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b="1" dirty="0"/>
              <a:t> B</a:t>
            </a:r>
            <a:r>
              <a:rPr lang="en-AU" b="1" baseline="-25000" dirty="0"/>
              <a:t>1</a:t>
            </a:r>
            <a:r>
              <a:rPr lang="en-AU" b="1" dirty="0"/>
              <a:t>B</a:t>
            </a:r>
            <a:r>
              <a:rPr lang="en-AU" b="1" baseline="-25000" dirty="0"/>
              <a:t>2</a:t>
            </a:r>
            <a:r>
              <a:rPr lang="en-AU" dirty="0"/>
              <a:t> and </a:t>
            </a:r>
            <a:r>
              <a:rPr lang="en-AU" b="1" dirty="0"/>
              <a:t>A</a:t>
            </a:r>
            <a:r>
              <a:rPr lang="en-AU" b="1" baseline="-25000" dirty="0"/>
              <a:t>1</a:t>
            </a:r>
            <a:r>
              <a:rPr lang="en-AU" b="1" dirty="0"/>
              <a:t>A</a:t>
            </a:r>
            <a:r>
              <a:rPr lang="en-AU" b="1" baseline="-25000" dirty="0"/>
              <a:t>2</a:t>
            </a:r>
            <a:r>
              <a:rPr lang="en-AU" b="1" dirty="0"/>
              <a:t> B</a:t>
            </a:r>
            <a:r>
              <a:rPr lang="en-AU" b="1" baseline="-25000" dirty="0"/>
              <a:t>1</a:t>
            </a:r>
            <a:r>
              <a:rPr lang="en-AU" b="1" dirty="0"/>
              <a:t>B</a:t>
            </a:r>
            <a:r>
              <a:rPr lang="en-AU" b="1" baseline="-25000" dirty="0"/>
              <a:t>2</a:t>
            </a:r>
            <a:r>
              <a:rPr lang="en-AU" dirty="0"/>
              <a:t> parents, assuming independent assortment of the A &amp; B loci?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97723"/>
            <a:ext cx="8626806" cy="433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11FC3-F7B8-4262-BF62-1042C9EB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24485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89533"/>
            <a:ext cx="8820472" cy="5178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71DBE9-79C9-744D-9EE0-2FC888289154}"/>
              </a:ext>
            </a:extLst>
          </p:cNvPr>
          <p:cNvSpPr txBox="1"/>
          <p:nvPr/>
        </p:nvSpPr>
        <p:spPr>
          <a:xfrm>
            <a:off x="1864426" y="2755075"/>
            <a:ext cx="2612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Genotypic Frequency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17457-0AE4-47D1-BC52-36439707C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BIOL3110 Tutorial 1</a:t>
            </a:r>
          </a:p>
        </p:txBody>
      </p:sp>
    </p:spTree>
    <p:extLst>
      <p:ext uri="{BB962C8B-B14F-4D97-AF65-F5344CB8AC3E}">
        <p14:creationId xmlns:p14="http://schemas.microsoft.com/office/powerpoint/2010/main" val="137439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2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3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4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5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6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7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8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9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29932</TotalTime>
  <Words>4497</Words>
  <Application>Microsoft Macintosh PowerPoint</Application>
  <PresentationFormat>On-screen Show (4:3)</PresentationFormat>
  <Paragraphs>1416</Paragraphs>
  <Slides>73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73</vt:i4>
      </vt:variant>
    </vt:vector>
  </HeadingPairs>
  <TitlesOfParts>
    <vt:vector size="98" baseType="lpstr">
      <vt:lpstr>-apple-system</vt:lpstr>
      <vt:lpstr>Arial</vt:lpstr>
      <vt:lpstr>Calibri</vt:lpstr>
      <vt:lpstr>Cambria Math</vt:lpstr>
      <vt:lpstr>Georgia</vt:lpstr>
      <vt:lpstr>Times New Roman</vt:lpstr>
      <vt:lpstr>Office Theme</vt:lpstr>
      <vt:lpstr>1_Office Theme</vt:lpstr>
      <vt:lpstr>2_Office Theme</vt:lpstr>
      <vt:lpstr>3_Office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BIOL 3110: Conservation and Ecological Genetics</vt:lpstr>
      <vt:lpstr>Tutorial 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 squared</vt:lpstr>
      <vt:lpstr>PowerPoint Presentation</vt:lpstr>
      <vt:lpstr>PowerPoint Presentation</vt:lpstr>
      <vt:lpstr>χ2 Test: Degrees of Freedom (df) </vt:lpstr>
      <vt:lpstr>Chi squared table</vt:lpstr>
      <vt:lpstr>Chi squared Value</vt:lpstr>
      <vt:lpstr>PowerPoint Presentation</vt:lpstr>
      <vt:lpstr>Codon Table</vt:lpstr>
      <vt:lpstr>PowerPoint Presentation</vt:lpstr>
      <vt:lpstr>PowerPoint Presentation</vt:lpstr>
      <vt:lpstr>Genetic Diversity, Allele counting and Hardy-Weinberg</vt:lpstr>
      <vt:lpstr>Polymorphism</vt:lpstr>
      <vt:lpstr>Polymorphism Example</vt:lpstr>
      <vt:lpstr>Polymorphism Example</vt:lpstr>
      <vt:lpstr>Polymorphism Example</vt:lpstr>
      <vt:lpstr>Expected Heterozygosity</vt:lpstr>
      <vt:lpstr>Expected Heterozygosity</vt:lpstr>
      <vt:lpstr>Expected Heterozygosity</vt:lpstr>
      <vt:lpstr>Example 2</vt:lpstr>
      <vt:lpstr>Example 2</vt:lpstr>
      <vt:lpstr>Average Expected heterozygosity</vt:lpstr>
      <vt:lpstr>Example 3</vt:lpstr>
      <vt:lpstr>Example 3: average H</vt:lpstr>
      <vt:lpstr>Allelic Diversity</vt:lpstr>
      <vt:lpstr>Example 3: Allelic diversity</vt:lpstr>
      <vt:lpstr>Example 3: Allelic diversity</vt:lpstr>
      <vt:lpstr>Genotype and Allele Frequencies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Hardy-Weinberg Equilibrium</vt:lpstr>
      <vt:lpstr>Hardy-Weinberg Equilibrium</vt:lpstr>
      <vt:lpstr>Hardy-Weinberg Equilibrium</vt:lpstr>
      <vt:lpstr>Hardy-Weinberg Equilibrium</vt:lpstr>
      <vt:lpstr>Hardy-Weinberg Equilibrium</vt:lpstr>
      <vt:lpstr>Hardy-Weinberg Equilibrium</vt:lpstr>
      <vt:lpstr>Hardy-Weinberg Equilibrium</vt:lpstr>
      <vt:lpstr>Testing H-W Equilibrium:</vt:lpstr>
      <vt:lpstr>Testing H-W Equilibrium:</vt:lpstr>
      <vt:lpstr>χ2 Test: Degrees of Freedom </vt:lpstr>
      <vt:lpstr>Chi squared table</vt:lpstr>
      <vt:lpstr>Testing H-W Equilibrium:</vt:lpstr>
      <vt:lpstr>Estimating recessive alleles  (using phenotype data)</vt:lpstr>
      <vt:lpstr>Estimating recessive alleles</vt:lpstr>
      <vt:lpstr>Estimating recessive alleles</vt:lpstr>
      <vt:lpstr>Estimating recessive alleles</vt:lpstr>
      <vt:lpstr>H-W Equilibrium for &gt;2 alleles</vt:lpstr>
      <vt:lpstr>Linkage Disequilibrium (D)</vt:lpstr>
      <vt:lpstr>Linkage Disequilibrium (D)</vt:lpstr>
      <vt:lpstr>Linkage Disequilibrium (D)</vt:lpstr>
      <vt:lpstr>Linkage Disequilibrium (D)</vt:lpstr>
      <vt:lpstr>PowerPoint Presentation</vt:lpstr>
      <vt:lpstr>Example 1: For two loci each with two segregating alleles, we find the following distribution of gametic types (haplotypes). What is D?</vt:lpstr>
      <vt:lpstr>Example 1: For two loci each with two segregating alleles, we find the following distribution of gametic types (haplotypes). What is D?</vt:lpstr>
      <vt:lpstr>PowerPoint Presentation</vt:lpstr>
      <vt:lpstr>Example 2: For two loci each with two segregating alleles, what frequencies would give maximum D?</vt:lpstr>
      <vt:lpstr>Example 2: For two loci each with two segregating alleles, what frequencies would give maximum D?</vt:lpstr>
      <vt:lpstr>Example 2: For two loci each with two segregating alleles, what frequencies would give maximum D?</vt:lpstr>
      <vt:lpstr>Summary – Tute 1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Miss Kathleen Lynch</dc:creator>
  <cp:lastModifiedBy>Emma Petrolo (HDR)</cp:lastModifiedBy>
  <cp:revision>158</cp:revision>
  <cp:lastPrinted>2018-08-14T07:28:17Z</cp:lastPrinted>
  <dcterms:created xsi:type="dcterms:W3CDTF">2013-08-05T07:11:42Z</dcterms:created>
  <dcterms:modified xsi:type="dcterms:W3CDTF">2021-03-10T01:18:59Z</dcterms:modified>
</cp:coreProperties>
</file>